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1"/>
  </p:notesMasterIdLst>
  <p:sldIdLst>
    <p:sldId id="275" r:id="rId2"/>
    <p:sldId id="279" r:id="rId3"/>
    <p:sldId id="315" r:id="rId4"/>
    <p:sldId id="281" r:id="rId5"/>
    <p:sldId id="257" r:id="rId6"/>
    <p:sldId id="310" r:id="rId7"/>
    <p:sldId id="280" r:id="rId8"/>
    <p:sldId id="296" r:id="rId9"/>
    <p:sldId id="306" r:id="rId10"/>
    <p:sldId id="297" r:id="rId11"/>
    <p:sldId id="304" r:id="rId12"/>
    <p:sldId id="298" r:id="rId13"/>
    <p:sldId id="303" r:id="rId14"/>
    <p:sldId id="307" r:id="rId15"/>
    <p:sldId id="309" r:id="rId16"/>
    <p:sldId id="299" r:id="rId17"/>
    <p:sldId id="272" r:id="rId18"/>
    <p:sldId id="295" r:id="rId19"/>
    <p:sldId id="300" r:id="rId20"/>
    <p:sldId id="312" r:id="rId21"/>
    <p:sldId id="305" r:id="rId22"/>
    <p:sldId id="274" r:id="rId23"/>
    <p:sldId id="313" r:id="rId24"/>
    <p:sldId id="301" r:id="rId25"/>
    <p:sldId id="302" r:id="rId26"/>
    <p:sldId id="314" r:id="rId27"/>
    <p:sldId id="271" r:id="rId28"/>
    <p:sldId id="311" r:id="rId29"/>
    <p:sldId id="308" r:id="rId30"/>
  </p:sldIdLst>
  <p:sldSz cx="9144000" cy="6858000" type="screen4x3"/>
  <p:notesSz cx="6858000" cy="9144000"/>
  <p:embeddedFontLst>
    <p:embeddedFont>
      <p:font typeface="Wingdings 3" panose="05040102010807070707" pitchFamily="18" charset="2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6696"/>
    <a:srgbClr val="0080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03" autoAdjust="0"/>
    <p:restoredTop sz="94676" autoAdjust="0"/>
  </p:normalViewPr>
  <p:slideViewPr>
    <p:cSldViewPr showGuides="1">
      <p:cViewPr varScale="1">
        <p:scale>
          <a:sx n="83" d="100"/>
          <a:sy n="83" d="100"/>
        </p:scale>
        <p:origin x="-11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3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l-B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Geografische spreiding</c:v>
                </c:pt>
              </c:strCache>
            </c:strRef>
          </c:tx>
          <c:explosion val="26"/>
          <c:cat>
            <c:strRef>
              <c:f>Blad1!$A$2:$A$8</c:f>
              <c:strCache>
                <c:ptCount val="7"/>
                <c:pt idx="0">
                  <c:v>Antwerpen *</c:v>
                </c:pt>
                <c:pt idx="1">
                  <c:v>Brussel</c:v>
                </c:pt>
                <c:pt idx="2">
                  <c:v>Vlaams Brabant</c:v>
                </c:pt>
                <c:pt idx="3">
                  <c:v>Oost-Vlaanderen</c:v>
                </c:pt>
                <c:pt idx="4">
                  <c:v>West-Vlaanderen</c:v>
                </c:pt>
                <c:pt idx="5">
                  <c:v>Limburg</c:v>
                </c:pt>
                <c:pt idx="6">
                  <c:v>Nederland</c:v>
                </c:pt>
              </c:strCache>
            </c:strRef>
          </c:cat>
          <c:val>
            <c:numRef>
              <c:f>Blad1!$B$2:$B$8</c:f>
              <c:numCache>
                <c:formatCode>General</c:formatCode>
                <c:ptCount val="7"/>
                <c:pt idx="0">
                  <c:v>144</c:v>
                </c:pt>
                <c:pt idx="1">
                  <c:v>25</c:v>
                </c:pt>
                <c:pt idx="2">
                  <c:v>47</c:v>
                </c:pt>
                <c:pt idx="3">
                  <c:v>51</c:v>
                </c:pt>
                <c:pt idx="4">
                  <c:v>61</c:v>
                </c:pt>
                <c:pt idx="5">
                  <c:v>36</c:v>
                </c:pt>
                <c:pt idx="6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3155416666666662"/>
          <c:y val="5.0932986111111113E-2"/>
          <c:w val="0.25374675925925927"/>
          <c:h val="0.65118923611111101"/>
        </c:manualLayout>
      </c:layout>
      <c:overlay val="0"/>
      <c:txPr>
        <a:bodyPr/>
        <a:lstStyle/>
        <a:p>
          <a:pPr>
            <a:defRPr sz="900">
              <a:solidFill>
                <a:schemeClr val="tx1"/>
              </a:solidFill>
            </a:defRPr>
          </a:pPr>
          <a:endParaRPr lang="nl-B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nl-BE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l-B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# Leden</c:v>
                </c:pt>
              </c:strCache>
            </c:strRef>
          </c:tx>
          <c:explosion val="25"/>
          <c:cat>
            <c:strRef>
              <c:f>Blad1!$A$2:$A$12</c:f>
              <c:strCache>
                <c:ptCount val="11"/>
                <c:pt idx="0">
                  <c:v>CC Categorie A</c:v>
                </c:pt>
                <c:pt idx="1">
                  <c:v>CC Categorie B</c:v>
                </c:pt>
                <c:pt idx="2">
                  <c:v>CC Categorie C</c:v>
                </c:pt>
                <c:pt idx="3">
                  <c:v>GC</c:v>
                </c:pt>
                <c:pt idx="4">
                  <c:v>KC</c:v>
                </c:pt>
                <c:pt idx="5">
                  <c:v>CC/OC/onbepaald</c:v>
                </c:pt>
                <c:pt idx="6">
                  <c:v>Gezelschap</c:v>
                </c:pt>
                <c:pt idx="7">
                  <c:v>Zelfstandig/freelance</c:v>
                </c:pt>
                <c:pt idx="8">
                  <c:v>Bedrijf</c:v>
                </c:pt>
                <c:pt idx="9">
                  <c:v>Onderwijs</c:v>
                </c:pt>
                <c:pt idx="10">
                  <c:v>Andere</c:v>
                </c:pt>
              </c:strCache>
            </c:strRef>
          </c:cat>
          <c:val>
            <c:numRef>
              <c:f>Blad1!$B$2:$B$12</c:f>
              <c:numCache>
                <c:formatCode>General</c:formatCode>
                <c:ptCount val="11"/>
                <c:pt idx="0">
                  <c:v>46</c:v>
                </c:pt>
                <c:pt idx="1">
                  <c:v>35</c:v>
                </c:pt>
                <c:pt idx="2">
                  <c:v>27</c:v>
                </c:pt>
                <c:pt idx="3">
                  <c:v>31</c:v>
                </c:pt>
                <c:pt idx="4">
                  <c:v>16</c:v>
                </c:pt>
                <c:pt idx="5">
                  <c:v>60</c:v>
                </c:pt>
                <c:pt idx="6">
                  <c:v>24</c:v>
                </c:pt>
                <c:pt idx="7">
                  <c:v>25</c:v>
                </c:pt>
                <c:pt idx="8">
                  <c:v>20</c:v>
                </c:pt>
                <c:pt idx="9">
                  <c:v>40</c:v>
                </c:pt>
                <c:pt idx="10">
                  <c:v>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16499092693407"/>
          <c:y val="2.722713349310394E-2"/>
          <c:w val="0.29019807984298041"/>
          <c:h val="0.94801805555555552"/>
        </c:manualLayout>
      </c:layout>
      <c:overlay val="0"/>
      <c:txPr>
        <a:bodyPr/>
        <a:lstStyle/>
        <a:p>
          <a:pPr>
            <a:defRPr sz="900">
              <a:solidFill>
                <a:schemeClr val="tx1"/>
              </a:solidFill>
            </a:defRPr>
          </a:pPr>
          <a:endParaRPr lang="nl-B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nl-BE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l-B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Reeks 1</c:v>
                </c:pt>
              </c:strCache>
            </c:strRef>
          </c:tx>
          <c:invertIfNegative val="0"/>
          <c:cat>
            <c:strRef>
              <c:f>Blad1!$A$2:$A$9</c:f>
              <c:strCache>
                <c:ptCount val="8"/>
                <c:pt idx="0">
                  <c:v>CC/GC</c:v>
                </c:pt>
                <c:pt idx="1">
                  <c:v>Musea</c:v>
                </c:pt>
                <c:pt idx="2">
                  <c:v>Concert/congres</c:v>
                </c:pt>
                <c:pt idx="3">
                  <c:v>Gezelschappen</c:v>
                </c:pt>
                <c:pt idx="4">
                  <c:v>Verhuurbedrijven</c:v>
                </c:pt>
                <c:pt idx="5">
                  <c:v>Evenementen</c:v>
                </c:pt>
                <c:pt idx="6">
                  <c:v>Broadcast</c:v>
                </c:pt>
                <c:pt idx="7">
                  <c:v>Amateurs</c:v>
                </c:pt>
              </c:strCache>
            </c:strRef>
          </c:cat>
          <c:val>
            <c:numRef>
              <c:f>Blad1!$B$2:$B$9</c:f>
              <c:numCache>
                <c:formatCode>General</c:formatCode>
                <c:ptCount val="8"/>
                <c:pt idx="0">
                  <c:v>300</c:v>
                </c:pt>
                <c:pt idx="1">
                  <c:v>170</c:v>
                </c:pt>
                <c:pt idx="2">
                  <c:v>430</c:v>
                </c:pt>
                <c:pt idx="3">
                  <c:v>1100</c:v>
                </c:pt>
                <c:pt idx="4">
                  <c:v>2000</c:v>
                </c:pt>
                <c:pt idx="5">
                  <c:v>1000</c:v>
                </c:pt>
                <c:pt idx="6">
                  <c:v>2000</c:v>
                </c:pt>
                <c:pt idx="7">
                  <c:v>2500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6203904"/>
        <c:axId val="116205440"/>
      </c:barChart>
      <c:catAx>
        <c:axId val="1162039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nl-BE"/>
          </a:p>
        </c:txPr>
        <c:crossAx val="116205440"/>
        <c:crosses val="autoZero"/>
        <c:auto val="1"/>
        <c:lblAlgn val="ctr"/>
        <c:lblOffset val="100"/>
        <c:noMultiLvlLbl val="0"/>
      </c:catAx>
      <c:valAx>
        <c:axId val="116205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nl-BE"/>
          </a:p>
        </c:txPr>
        <c:crossAx val="116203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nl-BE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l-B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# Technici</c:v>
                </c:pt>
              </c:strCache>
            </c:strRef>
          </c:tx>
          <c:cat>
            <c:strRef>
              <c:f>Blad1!$A$2:$A$9</c:f>
              <c:strCache>
                <c:ptCount val="8"/>
                <c:pt idx="0">
                  <c:v>CC/GC</c:v>
                </c:pt>
                <c:pt idx="1">
                  <c:v>Musea</c:v>
                </c:pt>
                <c:pt idx="2">
                  <c:v>Concert/congres</c:v>
                </c:pt>
                <c:pt idx="3">
                  <c:v>Gezelschappen</c:v>
                </c:pt>
                <c:pt idx="4">
                  <c:v>Verhuurbedrijven</c:v>
                </c:pt>
                <c:pt idx="5">
                  <c:v>Evenementen</c:v>
                </c:pt>
                <c:pt idx="6">
                  <c:v>Broadcast</c:v>
                </c:pt>
                <c:pt idx="7">
                  <c:v>Amateurs</c:v>
                </c:pt>
              </c:strCache>
            </c:strRef>
          </c:cat>
          <c:val>
            <c:numRef>
              <c:f>Blad1!$B$2:$B$9</c:f>
              <c:numCache>
                <c:formatCode>General</c:formatCode>
                <c:ptCount val="8"/>
                <c:pt idx="0">
                  <c:v>300</c:v>
                </c:pt>
                <c:pt idx="1">
                  <c:v>170</c:v>
                </c:pt>
                <c:pt idx="2">
                  <c:v>430</c:v>
                </c:pt>
                <c:pt idx="3">
                  <c:v>1100</c:v>
                </c:pt>
                <c:pt idx="4">
                  <c:v>2000</c:v>
                </c:pt>
                <c:pt idx="5">
                  <c:v>1000</c:v>
                </c:pt>
                <c:pt idx="6">
                  <c:v>2000</c:v>
                </c:pt>
                <c:pt idx="7">
                  <c:v>2500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>
            <a:defRPr sz="1100" b="0"/>
          </a:pPr>
          <a:endParaRPr lang="nl-B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nl-BE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0.53339</cdr:x>
      <cdr:y>0.75008</cdr:y>
    </cdr:from>
    <cdr:to>
      <cdr:x>0.99402</cdr:x>
      <cdr:y>0.94213</cdr:y>
    </cdr:to>
    <cdr:sp macro="" textlink="">
      <cdr:nvSpPr>
        <cdr:cNvPr id="2" name="Tekstvak 1"/>
        <cdr:cNvSpPr txBox="1"/>
      </cdr:nvSpPr>
      <cdr:spPr>
        <a:xfrm xmlns:a="http://schemas.openxmlformats.org/drawingml/2006/main">
          <a:off x="2304256" y="2160240"/>
          <a:ext cx="1989922" cy="5530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nl-BE" sz="800" dirty="0" smtClean="0">
              <a:solidFill>
                <a:schemeClr val="tx1"/>
              </a:solidFill>
            </a:rPr>
            <a:t>* Relatief grotere vertegenwoordiging in Antwerpen te verklaren door lidmaatschappen studenten </a:t>
          </a:r>
          <a:r>
            <a:rPr lang="nl-BE" sz="800" dirty="0" err="1" smtClean="0">
              <a:solidFill>
                <a:schemeClr val="tx1"/>
              </a:solidFill>
            </a:rPr>
            <a:t>Sabattini</a:t>
          </a:r>
          <a:endParaRPr lang="nl-BE" sz="800" dirty="0">
            <a:solidFill>
              <a:schemeClr val="tx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C34B1-22EA-4C33-A01E-36A0B05631D7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87DBE1-6854-4233-ADBA-EC1EAD4368A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84108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87DBE1-6854-4233-ADBA-EC1EAD4368A5}" type="slidenum">
              <a:rPr lang="nl-BE" smtClean="0"/>
              <a:t>21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07420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87DBE1-6854-4233-ADBA-EC1EAD4368A5}" type="slidenum">
              <a:rPr lang="nl-BE" smtClean="0"/>
              <a:t>28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9942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7838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4180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0737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2465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3423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8713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273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0201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097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96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789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A98AD-6DFD-4CF1-A670-10A1D2ABAB44}" type="datetimeFigureOut">
              <a:rPr lang="nl-BE" smtClean="0"/>
              <a:t>15/06/2018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F01A6-367B-4892-8272-DBE97780600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6374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png"/><Relationship Id="rId7" Type="http://schemas.openxmlformats.org/officeDocument/2006/relationships/image" Target="../media/image23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3.png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3.png"/><Relationship Id="rId7" Type="http://schemas.openxmlformats.org/officeDocument/2006/relationships/image" Target="../media/image29.jpeg"/><Relationship Id="rId12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jpg"/><Relationship Id="rId5" Type="http://schemas.openxmlformats.org/officeDocument/2006/relationships/image" Target="../media/image27.jpe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28.jpeg"/><Relationship Id="rId7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4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png"/><Relationship Id="rId3" Type="http://schemas.openxmlformats.org/officeDocument/2006/relationships/image" Target="../media/image1.png"/><Relationship Id="rId7" Type="http://schemas.openxmlformats.org/officeDocument/2006/relationships/image" Target="../media/image40.jpeg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4.jpg"/><Relationship Id="rId15" Type="http://schemas.openxmlformats.org/officeDocument/2006/relationships/image" Target="../media/image48.jpeg"/><Relationship Id="rId10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42.png"/><Relationship Id="rId1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1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59.gif"/><Relationship Id="rId3" Type="http://schemas.openxmlformats.org/officeDocument/2006/relationships/image" Target="../media/image1.png"/><Relationship Id="rId7" Type="http://schemas.openxmlformats.org/officeDocument/2006/relationships/image" Target="../media/image53.png"/><Relationship Id="rId12" Type="http://schemas.openxmlformats.org/officeDocument/2006/relationships/image" Target="../media/image58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1" Type="http://schemas.openxmlformats.org/officeDocument/2006/relationships/image" Target="../media/image57.jpeg"/><Relationship Id="rId5" Type="http://schemas.openxmlformats.org/officeDocument/2006/relationships/image" Target="../media/image4.jpg"/><Relationship Id="rId15" Type="http://schemas.openxmlformats.org/officeDocument/2006/relationships/image" Target="../media/image61.jpeg"/><Relationship Id="rId10" Type="http://schemas.openxmlformats.org/officeDocument/2006/relationships/image" Target="../media/image56.jpeg"/><Relationship Id="rId4" Type="http://schemas.openxmlformats.org/officeDocument/2006/relationships/image" Target="../media/image3.png"/><Relationship Id="rId9" Type="http://schemas.openxmlformats.org/officeDocument/2006/relationships/image" Target="../media/image55.jpeg"/><Relationship Id="rId14" Type="http://schemas.openxmlformats.org/officeDocument/2006/relationships/image" Target="../media/image6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3.png"/><Relationship Id="rId7" Type="http://schemas.openxmlformats.org/officeDocument/2006/relationships/image" Target="../media/image6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gif"/><Relationship Id="rId5" Type="http://schemas.openxmlformats.org/officeDocument/2006/relationships/image" Target="../media/image63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4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3.png"/><Relationship Id="rId7" Type="http://schemas.openxmlformats.org/officeDocument/2006/relationships/image" Target="../media/image7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70.png"/><Relationship Id="rId10" Type="http://schemas.openxmlformats.org/officeDocument/2006/relationships/image" Target="../media/image38.jpeg"/><Relationship Id="rId4" Type="http://schemas.openxmlformats.org/officeDocument/2006/relationships/image" Target="../media/image4.jpg"/><Relationship Id="rId9" Type="http://schemas.openxmlformats.org/officeDocument/2006/relationships/image" Target="../media/image7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13" Type="http://schemas.openxmlformats.org/officeDocument/2006/relationships/image" Target="../media/image83.jpeg"/><Relationship Id="rId18" Type="http://schemas.openxmlformats.org/officeDocument/2006/relationships/image" Target="../media/image87.png"/><Relationship Id="rId26" Type="http://schemas.openxmlformats.org/officeDocument/2006/relationships/image" Target="../media/image94.jpeg"/><Relationship Id="rId3" Type="http://schemas.openxmlformats.org/officeDocument/2006/relationships/image" Target="../media/image75.png"/><Relationship Id="rId21" Type="http://schemas.openxmlformats.org/officeDocument/2006/relationships/image" Target="../media/image43.png"/><Relationship Id="rId7" Type="http://schemas.openxmlformats.org/officeDocument/2006/relationships/image" Target="../media/image77.jpeg"/><Relationship Id="rId12" Type="http://schemas.openxmlformats.org/officeDocument/2006/relationships/image" Target="../media/image82.jpeg"/><Relationship Id="rId17" Type="http://schemas.openxmlformats.org/officeDocument/2006/relationships/image" Target="../media/image86.png"/><Relationship Id="rId25" Type="http://schemas.openxmlformats.org/officeDocument/2006/relationships/image" Target="../media/image93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85.jpeg"/><Relationship Id="rId20" Type="http://schemas.openxmlformats.org/officeDocument/2006/relationships/image" Target="../media/image89.jpeg"/><Relationship Id="rId29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11" Type="http://schemas.openxmlformats.org/officeDocument/2006/relationships/image" Target="../media/image81.jpeg"/><Relationship Id="rId24" Type="http://schemas.openxmlformats.org/officeDocument/2006/relationships/image" Target="../media/image92.jpeg"/><Relationship Id="rId5" Type="http://schemas.openxmlformats.org/officeDocument/2006/relationships/image" Target="../media/image3.png"/><Relationship Id="rId15" Type="http://schemas.openxmlformats.org/officeDocument/2006/relationships/image" Target="../media/image84.png"/><Relationship Id="rId23" Type="http://schemas.openxmlformats.org/officeDocument/2006/relationships/image" Target="../media/image91.png"/><Relationship Id="rId28" Type="http://schemas.openxmlformats.org/officeDocument/2006/relationships/image" Target="../media/image96.png"/><Relationship Id="rId10" Type="http://schemas.openxmlformats.org/officeDocument/2006/relationships/image" Target="../media/image80.jpeg"/><Relationship Id="rId19" Type="http://schemas.openxmlformats.org/officeDocument/2006/relationships/image" Target="../media/image88.jpeg"/><Relationship Id="rId4" Type="http://schemas.openxmlformats.org/officeDocument/2006/relationships/image" Target="../media/image1.png"/><Relationship Id="rId9" Type="http://schemas.openxmlformats.org/officeDocument/2006/relationships/image" Target="../media/image79.gif"/><Relationship Id="rId14" Type="http://schemas.openxmlformats.org/officeDocument/2006/relationships/image" Target="../media/image64.gif"/><Relationship Id="rId22" Type="http://schemas.openxmlformats.org/officeDocument/2006/relationships/image" Target="../media/image90.jpeg"/><Relationship Id="rId27" Type="http://schemas.openxmlformats.org/officeDocument/2006/relationships/image" Target="../media/image9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15759"/>
            <a:ext cx="5616624" cy="1813241"/>
          </a:xfrm>
          <a:prstGeom prst="rect">
            <a:avLst/>
          </a:prstGeom>
        </p:spPr>
      </p:pic>
      <p:sp>
        <p:nvSpPr>
          <p:cNvPr id="7" name="Tekstvak 6"/>
          <p:cNvSpPr txBox="1"/>
          <p:nvPr/>
        </p:nvSpPr>
        <p:spPr>
          <a:xfrm>
            <a:off x="82213" y="339532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800" b="1" dirty="0" smtClean="0"/>
              <a:t>Steunpunt voor Productionele, Ontwerpende en</a:t>
            </a:r>
          </a:p>
          <a:p>
            <a:pPr algn="ctr"/>
            <a:r>
              <a:rPr lang="nl-BE" sz="2800" b="1" dirty="0" smtClean="0"/>
              <a:t>Technische krachten van de Brede Culturele sector</a:t>
            </a:r>
          </a:p>
        </p:txBody>
      </p:sp>
      <p:sp>
        <p:nvSpPr>
          <p:cNvPr id="9" name="Tekstvak 8"/>
          <p:cNvSpPr txBox="1"/>
          <p:nvPr/>
        </p:nvSpPr>
        <p:spPr>
          <a:xfrm>
            <a:off x="0" y="6023029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400" dirty="0" smtClean="0"/>
              <a:t>WIE? - WAT? - HOE? - WAAR?</a:t>
            </a:r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183903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6" name="Tekstvak 5"/>
          <p:cNvSpPr txBox="1"/>
          <p:nvPr/>
        </p:nvSpPr>
        <p:spPr>
          <a:xfrm>
            <a:off x="899592" y="1728966"/>
            <a:ext cx="8244000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800" b="1" dirty="0">
                <a:solidFill>
                  <a:srgbClr val="00B050"/>
                </a:solidFill>
              </a:rPr>
              <a:t>Steunpunt voor Productionele, Ontwerpende &amp;</a:t>
            </a:r>
          </a:p>
          <a:p>
            <a:pPr algn="ctr"/>
            <a:r>
              <a:rPr lang="nl-BE" sz="2800" b="1" dirty="0">
                <a:solidFill>
                  <a:srgbClr val="00B050"/>
                </a:solidFill>
              </a:rPr>
              <a:t>Technische krachten van de </a:t>
            </a:r>
            <a:r>
              <a:rPr lang="nl-BE" sz="2800" b="1" dirty="0" smtClean="0">
                <a:solidFill>
                  <a:srgbClr val="00B050"/>
                </a:solidFill>
              </a:rPr>
              <a:t>Brede Culturele </a:t>
            </a:r>
            <a:r>
              <a:rPr lang="nl-BE" sz="2800" b="1" dirty="0">
                <a:solidFill>
                  <a:srgbClr val="00B050"/>
                </a:solidFill>
              </a:rPr>
              <a:t>sector</a:t>
            </a:r>
          </a:p>
          <a:p>
            <a:pPr algn="ctr"/>
            <a:endParaRPr lang="nl-NL" sz="1600" dirty="0"/>
          </a:p>
          <a:p>
            <a:pPr marL="354013" indent="-354013">
              <a:buBlip>
                <a:blip r:embed="rId4"/>
              </a:buBlip>
            </a:pPr>
            <a:r>
              <a:rPr lang="nl-BE" sz="2400" i="1" dirty="0"/>
              <a:t>Het getransformeerde </a:t>
            </a:r>
            <a:r>
              <a:rPr lang="nl-BE" sz="2400" i="1" dirty="0" smtClean="0"/>
              <a:t>BASTT (°1981)</a:t>
            </a:r>
            <a:endParaRPr lang="nl-BE" sz="2400" i="1" dirty="0"/>
          </a:p>
          <a:p>
            <a:pPr marL="354013" indent="-354013">
              <a:buBlip>
                <a:blip r:embed="rId4"/>
              </a:buBlip>
            </a:pPr>
            <a:r>
              <a:rPr lang="nl-BE" sz="2400" dirty="0" smtClean="0"/>
              <a:t>Positionering: wij zijn niet gebonden aan decreet, paritair comité, sector, expertise of geografisch gebied</a:t>
            </a:r>
          </a:p>
          <a:p>
            <a:pPr indent="536575"/>
            <a:r>
              <a:rPr lang="nl-BE" sz="2400" dirty="0" smtClean="0"/>
              <a:t>=&gt;  </a:t>
            </a:r>
            <a:r>
              <a:rPr lang="nl-BE" sz="2400" dirty="0" err="1" smtClean="0"/>
              <a:t>schottenloos</a:t>
            </a:r>
            <a:r>
              <a:rPr lang="nl-BE" sz="2400" dirty="0" smtClean="0"/>
              <a:t> (brede culturele sector)</a:t>
            </a:r>
          </a:p>
          <a:p>
            <a:pPr indent="536575"/>
            <a:r>
              <a:rPr lang="nl-BE" sz="2400" dirty="0" smtClean="0"/>
              <a:t>=&gt;  niet-gesubsidieerd</a:t>
            </a:r>
          </a:p>
          <a:p>
            <a:pPr indent="536575">
              <a:spcAft>
                <a:spcPts val="600"/>
              </a:spcAft>
            </a:pPr>
            <a:r>
              <a:rPr lang="nl-BE" sz="2400" dirty="0" smtClean="0"/>
              <a:t>=&gt;  geen </a:t>
            </a:r>
            <a:r>
              <a:rPr lang="nl-BE" sz="2400" dirty="0" err="1" smtClean="0"/>
              <a:t>planlast</a:t>
            </a:r>
            <a:endParaRPr lang="nl-BE" sz="2400" dirty="0" smtClean="0"/>
          </a:p>
          <a:p>
            <a:pPr marL="354013" indent="-354013">
              <a:spcAft>
                <a:spcPts val="600"/>
              </a:spcAft>
              <a:buBlip>
                <a:blip r:embed="rId4"/>
              </a:buBlip>
            </a:pPr>
            <a:r>
              <a:rPr lang="nl-BE" sz="2400" dirty="0" smtClean="0"/>
              <a:t>Klassieke vzw met AV, RVB (+ werkgroepen) en DB</a:t>
            </a:r>
          </a:p>
          <a:p>
            <a:pPr marL="354013" indent="-354013">
              <a:spcAft>
                <a:spcPts val="600"/>
              </a:spcAft>
              <a:buBlip>
                <a:blip r:embed="rId4"/>
              </a:buBlip>
            </a:pPr>
            <a:r>
              <a:rPr lang="nl-BE" sz="2400" dirty="0" smtClean="0"/>
              <a:t>Vrijwilligersorganisatie</a:t>
            </a:r>
            <a:r>
              <a:rPr lang="nl-BE" sz="2400" dirty="0"/>
              <a:t>, </a:t>
            </a:r>
            <a:r>
              <a:rPr lang="nl-BE" sz="2400" dirty="0" err="1"/>
              <a:t>muv</a:t>
            </a:r>
            <a:r>
              <a:rPr lang="nl-BE" sz="2400" dirty="0"/>
              <a:t> ½ </a:t>
            </a:r>
            <a:r>
              <a:rPr lang="nl-BE" sz="2400" dirty="0" smtClean="0"/>
              <a:t>coördinator in loondienst</a:t>
            </a:r>
            <a:endParaRPr lang="nl-BE" sz="2400" dirty="0"/>
          </a:p>
          <a:p>
            <a:pPr marL="354013" indent="-354013">
              <a:spcAft>
                <a:spcPts val="600"/>
              </a:spcAft>
              <a:buBlip>
                <a:blip r:embed="rId4"/>
              </a:buBlip>
            </a:pPr>
            <a:r>
              <a:rPr lang="nl-BE" sz="2400" dirty="0"/>
              <a:t>Leden: individuele leden, </a:t>
            </a:r>
            <a:r>
              <a:rPr lang="nl-BE" sz="2400" dirty="0" err="1" smtClean="0"/>
              <a:t>organisatie-leden</a:t>
            </a:r>
            <a:r>
              <a:rPr lang="nl-BE" sz="2400" dirty="0" smtClean="0"/>
              <a:t>, student-leden en bedrijfsleden</a:t>
            </a:r>
            <a:endParaRPr lang="nl-BE" sz="2400" dirty="0"/>
          </a:p>
        </p:txBody>
      </p:sp>
      <p:sp>
        <p:nvSpPr>
          <p:cNvPr id="7" name="Tekstvak 6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WHAT’S IN A NAME ?</a:t>
            </a:r>
          </a:p>
        </p:txBody>
      </p:sp>
    </p:spTree>
    <p:extLst>
      <p:ext uri="{BB962C8B-B14F-4D97-AF65-F5344CB8AC3E}">
        <p14:creationId xmlns:p14="http://schemas.microsoft.com/office/powerpoint/2010/main" val="328663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6" name="Tekstvak 5"/>
          <p:cNvSpPr txBox="1"/>
          <p:nvPr/>
        </p:nvSpPr>
        <p:spPr>
          <a:xfrm>
            <a:off x="899592" y="1728966"/>
            <a:ext cx="8244408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800" b="1" dirty="0">
                <a:solidFill>
                  <a:srgbClr val="00B050"/>
                </a:solidFill>
              </a:rPr>
              <a:t>Steunpunt voor Productionele, Ontwerpende &amp;</a:t>
            </a:r>
          </a:p>
          <a:p>
            <a:pPr algn="ctr"/>
            <a:r>
              <a:rPr lang="nl-BE" sz="2800" b="1" dirty="0">
                <a:solidFill>
                  <a:srgbClr val="00B050"/>
                </a:solidFill>
              </a:rPr>
              <a:t>Technische krachten van de </a:t>
            </a:r>
            <a:r>
              <a:rPr lang="nl-BE" sz="2800" b="1" dirty="0" smtClean="0">
                <a:solidFill>
                  <a:srgbClr val="00B050"/>
                </a:solidFill>
              </a:rPr>
              <a:t>Brede Culturele </a:t>
            </a:r>
            <a:r>
              <a:rPr lang="nl-BE" sz="2800" b="1" dirty="0">
                <a:solidFill>
                  <a:srgbClr val="00B050"/>
                </a:solidFill>
              </a:rPr>
              <a:t>sector</a:t>
            </a:r>
          </a:p>
          <a:p>
            <a:pPr algn="ctr"/>
            <a:endParaRPr lang="nl-NL" sz="1600" dirty="0" smtClean="0"/>
          </a:p>
          <a:p>
            <a:pPr marL="0" lvl="1"/>
            <a:r>
              <a:rPr lang="nl-NL" sz="2400" dirty="0"/>
              <a:t>“</a:t>
            </a:r>
            <a:r>
              <a:rPr lang="nl-NL" sz="2400" i="1" dirty="0"/>
              <a:t>STEPP is een acroniem en vertaalbaar </a:t>
            </a:r>
            <a:r>
              <a:rPr lang="nl-NL" sz="2400" i="1" dirty="0" smtClean="0"/>
              <a:t>als</a:t>
            </a:r>
          </a:p>
          <a:p>
            <a:pPr marL="0" lvl="1"/>
            <a:endParaRPr lang="nl-BE" sz="1000" dirty="0"/>
          </a:p>
          <a:p>
            <a:pPr marL="354013" indent="-354013">
              <a:buBlip>
                <a:blip r:embed="rId4"/>
              </a:buBlip>
            </a:pPr>
            <a:r>
              <a:rPr lang="nl-NL" sz="2300" dirty="0" smtClean="0"/>
              <a:t>'Steunpunt </a:t>
            </a:r>
            <a:r>
              <a:rPr lang="nl-NL" sz="2300" dirty="0"/>
              <a:t>voor Technici, Event &amp; Productionele </a:t>
            </a:r>
            <a:r>
              <a:rPr lang="nl-NL" sz="2300" dirty="0" smtClean="0"/>
              <a:t>Professionals‘</a:t>
            </a:r>
          </a:p>
          <a:p>
            <a:pPr marL="354013" indent="-354013">
              <a:buBlip>
                <a:blip r:embed="rId4"/>
              </a:buBlip>
            </a:pPr>
            <a:r>
              <a:rPr lang="nl-NL" sz="2300" dirty="0" smtClean="0"/>
              <a:t>'Support </a:t>
            </a:r>
            <a:r>
              <a:rPr lang="nl-NL" sz="2300" dirty="0" err="1"/>
              <a:t>for</a:t>
            </a:r>
            <a:r>
              <a:rPr lang="nl-NL" sz="2300" dirty="0"/>
              <a:t> </a:t>
            </a:r>
            <a:r>
              <a:rPr lang="nl-NL" sz="2300" dirty="0" err="1"/>
              <a:t>Technicians</a:t>
            </a:r>
            <a:r>
              <a:rPr lang="nl-NL" sz="2300" dirty="0"/>
              <a:t> &amp; Event </a:t>
            </a:r>
            <a:r>
              <a:rPr lang="nl-NL" sz="2300" dirty="0" err="1"/>
              <a:t>Production</a:t>
            </a:r>
            <a:r>
              <a:rPr lang="nl-NL" sz="2300" dirty="0"/>
              <a:t> Professionals' </a:t>
            </a:r>
            <a:r>
              <a:rPr lang="nl-NL" sz="2300" dirty="0" smtClean="0"/>
              <a:t>en</a:t>
            </a:r>
          </a:p>
          <a:p>
            <a:pPr marL="354013" indent="-354013">
              <a:buBlip>
                <a:blip r:embed="rId4"/>
              </a:buBlip>
            </a:pPr>
            <a:r>
              <a:rPr lang="nl-NL" sz="2300" dirty="0" smtClean="0"/>
              <a:t>'Soutien </a:t>
            </a:r>
            <a:r>
              <a:rPr lang="nl-NL" sz="2300" dirty="0"/>
              <a:t>pour </a:t>
            </a:r>
            <a:r>
              <a:rPr lang="nl-NL" sz="2300" dirty="0" err="1"/>
              <a:t>Techniciens</a:t>
            </a:r>
            <a:r>
              <a:rPr lang="nl-NL" sz="2300" dirty="0"/>
              <a:t> &amp; </a:t>
            </a:r>
            <a:r>
              <a:rPr lang="nl-NL" sz="2300" dirty="0" err="1"/>
              <a:t>Professionels</a:t>
            </a:r>
            <a:r>
              <a:rPr lang="nl-NL" sz="2300" dirty="0"/>
              <a:t> de </a:t>
            </a:r>
            <a:r>
              <a:rPr lang="nl-NL" sz="2300" dirty="0" err="1"/>
              <a:t>Production</a:t>
            </a:r>
            <a:r>
              <a:rPr lang="nl-NL" sz="2300" dirty="0" smtClean="0"/>
              <a:t>',</a:t>
            </a:r>
          </a:p>
          <a:p>
            <a:endParaRPr lang="nl-NL" sz="1000" dirty="0" smtClean="0"/>
          </a:p>
          <a:p>
            <a:pPr>
              <a:tabLst>
                <a:tab pos="7532688" algn="r"/>
              </a:tabLst>
            </a:pPr>
            <a:r>
              <a:rPr lang="nl-NL" sz="2400" i="1" dirty="0" smtClean="0"/>
              <a:t>	wat </a:t>
            </a:r>
            <a:r>
              <a:rPr lang="nl-NL" sz="2400" i="1" dirty="0"/>
              <a:t>wijst op het internationaal </a:t>
            </a:r>
            <a:r>
              <a:rPr lang="nl-NL" sz="2400" i="1" dirty="0" smtClean="0"/>
              <a:t>karakter</a:t>
            </a:r>
          </a:p>
          <a:p>
            <a:pPr>
              <a:tabLst>
                <a:tab pos="7532688" algn="r"/>
              </a:tabLst>
            </a:pPr>
            <a:r>
              <a:rPr lang="nl-NL" sz="2400" i="1" dirty="0" smtClean="0"/>
              <a:t>	van </a:t>
            </a:r>
            <a:r>
              <a:rPr lang="nl-NL" sz="2400" i="1" dirty="0"/>
              <a:t>onze </a:t>
            </a:r>
            <a:r>
              <a:rPr lang="nl-NL" sz="2400" i="1" dirty="0" smtClean="0"/>
              <a:t>branche en </a:t>
            </a:r>
            <a:r>
              <a:rPr lang="nl-NL" sz="2400" i="1" dirty="0"/>
              <a:t>onze werking.</a:t>
            </a:r>
            <a:r>
              <a:rPr lang="nl-NL" sz="2400" dirty="0"/>
              <a:t>”</a:t>
            </a:r>
            <a:endParaRPr lang="nl-BE" sz="2400" dirty="0" smtClean="0"/>
          </a:p>
        </p:txBody>
      </p:sp>
      <p:sp>
        <p:nvSpPr>
          <p:cNvPr id="7" name="Tekstvak 6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WHAT’S IN A NAME ?</a:t>
            </a:r>
          </a:p>
        </p:txBody>
      </p:sp>
    </p:spTree>
    <p:extLst>
      <p:ext uri="{BB962C8B-B14F-4D97-AF65-F5344CB8AC3E}">
        <p14:creationId xmlns:p14="http://schemas.microsoft.com/office/powerpoint/2010/main" val="181247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grpSp>
        <p:nvGrpSpPr>
          <p:cNvPr id="6" name="Groep 5"/>
          <p:cNvGrpSpPr>
            <a:grpSpLocks noChangeAspect="1"/>
          </p:cNvGrpSpPr>
          <p:nvPr/>
        </p:nvGrpSpPr>
        <p:grpSpPr>
          <a:xfrm>
            <a:off x="683568" y="3988249"/>
            <a:ext cx="3039951" cy="2537095"/>
            <a:chOff x="0" y="0"/>
            <a:chExt cx="3069526" cy="2640563"/>
          </a:xfrm>
        </p:grpSpPr>
        <p:grpSp>
          <p:nvGrpSpPr>
            <p:cNvPr id="7" name="Groep 6"/>
            <p:cNvGrpSpPr/>
            <p:nvPr/>
          </p:nvGrpSpPr>
          <p:grpSpPr>
            <a:xfrm>
              <a:off x="0" y="279918"/>
              <a:ext cx="3069526" cy="2164378"/>
              <a:chOff x="0" y="0"/>
              <a:chExt cx="3069526" cy="2164378"/>
            </a:xfrm>
          </p:grpSpPr>
          <p:cxnSp>
            <p:nvCxnSpPr>
              <p:cNvPr id="9" name="Rechte verbindingslijn met pijl 8"/>
              <p:cNvCxnSpPr/>
              <p:nvPr/>
            </p:nvCxnSpPr>
            <p:spPr>
              <a:xfrm flipV="1">
                <a:off x="466531" y="223935"/>
                <a:ext cx="0" cy="1799590"/>
              </a:xfrm>
              <a:prstGeom prst="straightConnector1">
                <a:avLst/>
              </a:prstGeom>
              <a:ln w="76200" cmpd="sng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Rechte verbindingslijn met pijl 9"/>
              <p:cNvCxnSpPr/>
              <p:nvPr/>
            </p:nvCxnSpPr>
            <p:spPr>
              <a:xfrm rot="2700000" flipV="1">
                <a:off x="1105678" y="489858"/>
                <a:ext cx="0" cy="1799590"/>
              </a:xfrm>
              <a:prstGeom prst="straightConnector1">
                <a:avLst/>
              </a:prstGeom>
              <a:ln w="76200" cmpd="sng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Rechte verbindingslijn met pijl 10"/>
              <p:cNvCxnSpPr/>
              <p:nvPr/>
            </p:nvCxnSpPr>
            <p:spPr>
              <a:xfrm rot="5400000" flipV="1">
                <a:off x="1366935" y="1124339"/>
                <a:ext cx="0" cy="1800000"/>
              </a:xfrm>
              <a:prstGeom prst="straightConnector1">
                <a:avLst/>
              </a:prstGeom>
              <a:ln w="76200" cmpd="sng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Ovaal 11"/>
              <p:cNvSpPr/>
              <p:nvPr/>
            </p:nvSpPr>
            <p:spPr>
              <a:xfrm>
                <a:off x="373225" y="1931437"/>
                <a:ext cx="180000" cy="18000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nl-BE"/>
              </a:p>
            </p:txBody>
          </p:sp>
          <p:sp>
            <p:nvSpPr>
              <p:cNvPr id="13" name="Tekstvak 2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33061" cy="2892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nl-BE" sz="1100">
                    <a:effectLst/>
                    <a:latin typeface="Calibri"/>
                    <a:ea typeface="Calibri"/>
                    <a:cs typeface="Times New Roman"/>
                  </a:rPr>
                  <a:t>Sector</a:t>
                </a:r>
              </a:p>
            </p:txBody>
          </p:sp>
          <p:sp>
            <p:nvSpPr>
              <p:cNvPr id="14" name="Tekstvak 2"/>
              <p:cNvSpPr txBox="1">
                <a:spLocks noChangeArrowheads="1"/>
              </p:cNvSpPr>
              <p:nvPr/>
            </p:nvSpPr>
            <p:spPr bwMode="auto">
              <a:xfrm>
                <a:off x="1446245" y="503853"/>
                <a:ext cx="932815" cy="2889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nl-BE" sz="1100">
                    <a:effectLst/>
                    <a:latin typeface="Calibri"/>
                    <a:ea typeface="Calibri"/>
                    <a:cs typeface="Times New Roman"/>
                  </a:rPr>
                  <a:t>Vakgebied</a:t>
                </a:r>
              </a:p>
            </p:txBody>
          </p:sp>
          <p:sp>
            <p:nvSpPr>
              <p:cNvPr id="15" name="Tekstvak 2"/>
              <p:cNvSpPr txBox="1">
                <a:spLocks noChangeArrowheads="1"/>
              </p:cNvSpPr>
              <p:nvPr/>
            </p:nvSpPr>
            <p:spPr bwMode="auto">
              <a:xfrm>
                <a:off x="2136711" y="1875453"/>
                <a:ext cx="932815" cy="2889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nl-BE" sz="1100">
                    <a:effectLst/>
                    <a:latin typeface="Calibri"/>
                    <a:ea typeface="Calibri"/>
                    <a:cs typeface="Times New Roman"/>
                  </a:rPr>
                  <a:t>Expertise</a:t>
                </a:r>
              </a:p>
            </p:txBody>
          </p:sp>
        </p:grpSp>
        <p:sp>
          <p:nvSpPr>
            <p:cNvPr id="8" name="Tekstvak 2"/>
            <p:cNvSpPr txBox="1">
              <a:spLocks noChangeArrowheads="1"/>
            </p:cNvSpPr>
            <p:nvPr/>
          </p:nvSpPr>
          <p:spPr bwMode="auto">
            <a:xfrm>
              <a:off x="139959" y="0"/>
              <a:ext cx="2928737" cy="2640563"/>
            </a:xfrm>
            <a:prstGeom prst="rect">
              <a:avLst/>
            </a:prstGeom>
            <a:noFill/>
            <a:ln cap="rnd">
              <a:headEnd/>
              <a:tailEnd/>
            </a:ln>
            <a:effectLst>
              <a:softEdge rad="0"/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r">
                <a:lnSpc>
                  <a:spcPct val="115000"/>
                </a:lnSpc>
                <a:spcAft>
                  <a:spcPts val="1000"/>
                </a:spcAft>
              </a:pPr>
              <a:r>
                <a:rPr lang="nl-BE" sz="1600">
                  <a:solidFill>
                    <a:srgbClr val="0070C0"/>
                  </a:solidFill>
                  <a:effectLst/>
                  <a:ea typeface="Calibri"/>
                  <a:cs typeface="Times New Roman"/>
                </a:rPr>
                <a:t>DOELGROEP</a:t>
              </a:r>
              <a:endParaRPr lang="nl-BE" sz="110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16" name="Tekstvak 15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WHAT’S IN A NAME ?</a:t>
            </a:r>
          </a:p>
        </p:txBody>
      </p:sp>
      <p:sp>
        <p:nvSpPr>
          <p:cNvPr id="17" name="Tekstvak 16"/>
          <p:cNvSpPr txBox="1"/>
          <p:nvPr/>
        </p:nvSpPr>
        <p:spPr>
          <a:xfrm>
            <a:off x="900512" y="1728000"/>
            <a:ext cx="8243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800" b="1" dirty="0" smtClean="0">
                <a:solidFill>
                  <a:srgbClr val="00B050"/>
                </a:solidFill>
              </a:rPr>
              <a:t>Steunpunt voor Productionele, Ontwerpende &amp;</a:t>
            </a:r>
          </a:p>
          <a:p>
            <a:pPr algn="ctr"/>
            <a:r>
              <a:rPr lang="nl-BE" sz="2800" b="1" dirty="0" smtClean="0">
                <a:solidFill>
                  <a:srgbClr val="00B050"/>
                </a:solidFill>
              </a:rPr>
              <a:t>Technische krachten van de Brede Culturele sector</a:t>
            </a:r>
            <a:endParaRPr lang="nl-BE" sz="2800" b="1" dirty="0">
              <a:solidFill>
                <a:srgbClr val="00B050"/>
              </a:solidFill>
            </a:endParaRPr>
          </a:p>
          <a:p>
            <a:pPr algn="ctr"/>
            <a:endParaRPr lang="nl-NL" sz="1600" dirty="0" smtClean="0"/>
          </a:p>
          <a:p>
            <a:pPr algn="ctr"/>
            <a:r>
              <a:rPr lang="nl-NL" sz="2400" dirty="0" smtClean="0"/>
              <a:t>We </a:t>
            </a:r>
            <a:r>
              <a:rPr lang="nl-NL" sz="2400" dirty="0"/>
              <a:t>zijn een ledensteunpunt; onze leden staan m.a.w. </a:t>
            </a:r>
            <a:r>
              <a:rPr lang="nl-NL" sz="2400" dirty="0" smtClean="0"/>
              <a:t>centraal</a:t>
            </a:r>
          </a:p>
          <a:p>
            <a:pPr algn="ctr"/>
            <a:r>
              <a:rPr lang="nl-NL" sz="2400" dirty="0" smtClean="0"/>
              <a:t>en kunnen </a:t>
            </a:r>
            <a:r>
              <a:rPr lang="nl-NL" sz="2400" dirty="0"/>
              <a:t>gecatalogeerd worden op een systeem met 3 assen</a:t>
            </a:r>
            <a:r>
              <a:rPr lang="nl-NL" sz="2400" dirty="0" smtClean="0"/>
              <a:t>:</a:t>
            </a:r>
            <a:endParaRPr lang="nl-BE" sz="2400" dirty="0"/>
          </a:p>
        </p:txBody>
      </p:sp>
      <p:sp>
        <p:nvSpPr>
          <p:cNvPr id="3" name="Tekstvak 2"/>
          <p:cNvSpPr txBox="1"/>
          <p:nvPr/>
        </p:nvSpPr>
        <p:spPr>
          <a:xfrm>
            <a:off x="3923928" y="5181580"/>
            <a:ext cx="489654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hangingPunct="0"/>
            <a:r>
              <a:rPr lang="nl-NL" sz="1600" b="1" dirty="0"/>
              <a:t>Sector:</a:t>
            </a:r>
            <a:r>
              <a:rPr lang="nl-NL" sz="1600" dirty="0"/>
              <a:t> theater, opera, musea, rock-‘n-roll, events, </a:t>
            </a:r>
            <a:r>
              <a:rPr lang="nl-NL" sz="1600" dirty="0" smtClean="0"/>
              <a:t>…</a:t>
            </a:r>
          </a:p>
          <a:p>
            <a:pPr lvl="0" hangingPunct="0"/>
            <a:r>
              <a:rPr lang="nl-NL" sz="1600" dirty="0" smtClean="0"/>
              <a:t>(brede culturele sector)</a:t>
            </a:r>
          </a:p>
          <a:p>
            <a:pPr lvl="0" hangingPunct="0"/>
            <a:endParaRPr lang="nl-BE" sz="300" dirty="0"/>
          </a:p>
          <a:p>
            <a:pPr lvl="0" hangingPunct="0"/>
            <a:r>
              <a:rPr lang="nl-NL" sz="1600" b="1" dirty="0" smtClean="0"/>
              <a:t>Expertise:</a:t>
            </a:r>
            <a:r>
              <a:rPr lang="nl-NL" sz="1600" dirty="0" smtClean="0"/>
              <a:t> </a:t>
            </a:r>
            <a:r>
              <a:rPr lang="nl-NL" sz="1600" dirty="0" err="1"/>
              <a:t>stagehand</a:t>
            </a:r>
            <a:r>
              <a:rPr lang="nl-NL" sz="1600" dirty="0"/>
              <a:t>, assistent, specialist, ontwerper, </a:t>
            </a:r>
            <a:r>
              <a:rPr lang="nl-NL" sz="1600" dirty="0" smtClean="0"/>
              <a:t>…</a:t>
            </a:r>
          </a:p>
          <a:p>
            <a:pPr lvl="0" hangingPunct="0"/>
            <a:r>
              <a:rPr lang="nl-NL" sz="1600" dirty="0" smtClean="0"/>
              <a:t>(productionele, ontwerpende &amp; technische krachten)</a:t>
            </a:r>
          </a:p>
          <a:p>
            <a:pPr lvl="0" hangingPunct="0"/>
            <a:endParaRPr lang="nl-BE" sz="300" dirty="0"/>
          </a:p>
          <a:p>
            <a:r>
              <a:rPr lang="nl-NL" sz="1600" b="1" dirty="0"/>
              <a:t>Vakgebied:</a:t>
            </a:r>
            <a:r>
              <a:rPr lang="nl-NL" sz="1600" dirty="0"/>
              <a:t> licht, klank, decor, machinerie</a:t>
            </a:r>
            <a:r>
              <a:rPr lang="nl-NL" sz="1600" dirty="0" smtClean="0"/>
              <a:t>, scenografie, </a:t>
            </a:r>
            <a:r>
              <a:rPr lang="nl-NL" sz="1600" dirty="0"/>
              <a:t>…</a:t>
            </a:r>
            <a:endParaRPr lang="nl-BE" sz="1600" dirty="0"/>
          </a:p>
        </p:txBody>
      </p:sp>
    </p:spTree>
    <p:extLst>
      <p:ext uri="{BB962C8B-B14F-4D97-AF65-F5344CB8AC3E}">
        <p14:creationId xmlns:p14="http://schemas.microsoft.com/office/powerpoint/2010/main" val="328663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iek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3633589"/>
              </p:ext>
            </p:extLst>
          </p:nvPr>
        </p:nvGraphicFramePr>
        <p:xfrm>
          <a:off x="971600" y="1628800"/>
          <a:ext cx="432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kstvak 4"/>
          <p:cNvSpPr txBox="1"/>
          <p:nvPr/>
        </p:nvSpPr>
        <p:spPr>
          <a:xfrm>
            <a:off x="0" y="161132"/>
            <a:ext cx="9144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LEDEN</a:t>
            </a:r>
          </a:p>
          <a:p>
            <a:pPr algn="ctr"/>
            <a:r>
              <a:rPr lang="nl-BE" sz="1600" b="1" i="1" u="sng" dirty="0" smtClean="0">
                <a:solidFill>
                  <a:srgbClr val="00B050"/>
                </a:solidFill>
              </a:rPr>
              <a:t>(analyse 2012)</a:t>
            </a:r>
            <a:endParaRPr lang="nl-BE" sz="1600" b="1" i="1" u="sng" dirty="0">
              <a:solidFill>
                <a:srgbClr val="00B050"/>
              </a:solidFill>
            </a:endParaRPr>
          </a:p>
        </p:txBody>
      </p:sp>
      <p:pic>
        <p:nvPicPr>
          <p:cNvPr id="6" name="Afbeelding 2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7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graphicFrame>
        <p:nvGraphicFramePr>
          <p:cNvPr id="8" name="Grafiek 7"/>
          <p:cNvGraphicFramePr/>
          <p:nvPr>
            <p:extLst>
              <p:ext uri="{D42A27DB-BD31-4B8C-83A1-F6EECF244321}">
                <p14:modId xmlns:p14="http://schemas.microsoft.com/office/powerpoint/2010/main" val="2386662442"/>
              </p:ext>
            </p:extLst>
          </p:nvPr>
        </p:nvGraphicFramePr>
        <p:xfrm>
          <a:off x="4716016" y="3861048"/>
          <a:ext cx="432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Tekstvak 1"/>
          <p:cNvSpPr txBox="1"/>
          <p:nvPr/>
        </p:nvSpPr>
        <p:spPr>
          <a:xfrm>
            <a:off x="4788024" y="6186790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600" i="1" dirty="0" smtClean="0"/>
              <a:t>“Marktaandeel:” </a:t>
            </a:r>
            <a:r>
              <a:rPr lang="nl-BE" sz="1600" dirty="0" smtClean="0"/>
              <a:t>60% in CC/GC</a:t>
            </a:r>
          </a:p>
          <a:p>
            <a:pPr algn="ctr"/>
            <a:r>
              <a:rPr lang="nl-BE" sz="1600" dirty="0" smtClean="0"/>
              <a:t>&amp; grote kunstenorganisaties</a:t>
            </a:r>
            <a:endParaRPr lang="nl-BE" sz="1600" dirty="0"/>
          </a:p>
        </p:txBody>
      </p:sp>
      <p:sp>
        <p:nvSpPr>
          <p:cNvPr id="3" name="Tekstvak 2"/>
          <p:cNvSpPr txBox="1"/>
          <p:nvPr/>
        </p:nvSpPr>
        <p:spPr>
          <a:xfrm>
            <a:off x="1274353" y="1700808"/>
            <a:ext cx="24733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b="1" i="1" u="sng" dirty="0" smtClean="0"/>
              <a:t>GEOGRAFISCHE SPREIDING</a:t>
            </a:r>
            <a:endParaRPr lang="nl-BE" sz="1600" b="1" i="1" u="sng" dirty="0"/>
          </a:p>
        </p:txBody>
      </p:sp>
      <p:sp>
        <p:nvSpPr>
          <p:cNvPr id="11" name="Tekstvak 10"/>
          <p:cNvSpPr txBox="1"/>
          <p:nvPr/>
        </p:nvSpPr>
        <p:spPr>
          <a:xfrm>
            <a:off x="5756946" y="3933056"/>
            <a:ext cx="8338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b="1" i="1" u="sng" dirty="0" smtClean="0"/>
              <a:t>SECTOR</a:t>
            </a:r>
            <a:endParaRPr lang="nl-BE" sz="1600" b="1" i="1" u="sng" dirty="0"/>
          </a:p>
        </p:txBody>
      </p:sp>
    </p:spTree>
    <p:extLst>
      <p:ext uri="{BB962C8B-B14F-4D97-AF65-F5344CB8AC3E}">
        <p14:creationId xmlns:p14="http://schemas.microsoft.com/office/powerpoint/2010/main" val="375309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8" grpId="0">
        <p:bldAsOne/>
      </p:bldGraphic>
      <p:bldP spid="2" grpId="0"/>
      <p:bldP spid="3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0" y="161132"/>
            <a:ext cx="9144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REPRESENTATIE</a:t>
            </a:r>
          </a:p>
          <a:p>
            <a:pPr algn="ctr"/>
            <a:r>
              <a:rPr lang="nl-BE" sz="1600" b="1" i="1" u="sng" dirty="0" smtClean="0">
                <a:solidFill>
                  <a:srgbClr val="00B050"/>
                </a:solidFill>
              </a:rPr>
              <a:t>(# Technici in Vlaanderen)</a:t>
            </a:r>
            <a:endParaRPr lang="nl-BE" sz="1600" b="1" i="1" u="sng" dirty="0">
              <a:solidFill>
                <a:srgbClr val="00B050"/>
              </a:solidFill>
            </a:endParaRPr>
          </a:p>
        </p:txBody>
      </p:sp>
      <p:pic>
        <p:nvPicPr>
          <p:cNvPr id="6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7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3" name="Tekstvak 2"/>
          <p:cNvSpPr txBox="1"/>
          <p:nvPr/>
        </p:nvSpPr>
        <p:spPr>
          <a:xfrm>
            <a:off x="3421307" y="2636912"/>
            <a:ext cx="23356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b="1" i="1" dirty="0" smtClean="0"/>
              <a:t>Totaal: ca. 10000 technici</a:t>
            </a:r>
            <a:endParaRPr lang="nl-BE" sz="1600" b="1" i="1" dirty="0"/>
          </a:p>
        </p:txBody>
      </p:sp>
      <p:graphicFrame>
        <p:nvGraphicFramePr>
          <p:cNvPr id="10" name="Grafiek 9"/>
          <p:cNvGraphicFramePr/>
          <p:nvPr>
            <p:extLst>
              <p:ext uri="{D42A27DB-BD31-4B8C-83A1-F6EECF244321}">
                <p14:modId xmlns:p14="http://schemas.microsoft.com/office/powerpoint/2010/main" val="4273139984"/>
              </p:ext>
            </p:extLst>
          </p:nvPr>
        </p:nvGraphicFramePr>
        <p:xfrm>
          <a:off x="1403648" y="3140968"/>
          <a:ext cx="3600400" cy="3199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afiek 11"/>
          <p:cNvGraphicFramePr/>
          <p:nvPr>
            <p:extLst>
              <p:ext uri="{D42A27DB-BD31-4B8C-83A1-F6EECF244321}">
                <p14:modId xmlns:p14="http://schemas.microsoft.com/office/powerpoint/2010/main" val="1601694086"/>
              </p:ext>
            </p:extLst>
          </p:nvPr>
        </p:nvGraphicFramePr>
        <p:xfrm>
          <a:off x="5148064" y="2823458"/>
          <a:ext cx="3766140" cy="3127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63826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10" grpId="0">
        <p:bldAsOne/>
      </p:bldGraphic>
      <p:bldGraphic spid="1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3" name="Vrije vorm 2"/>
          <p:cNvSpPr/>
          <p:nvPr/>
        </p:nvSpPr>
        <p:spPr>
          <a:xfrm>
            <a:off x="3919042" y="3351797"/>
            <a:ext cx="1305914" cy="1305914"/>
          </a:xfrm>
          <a:custGeom>
            <a:avLst/>
            <a:gdLst>
              <a:gd name="connsiteX0" fmla="*/ 0 w 1305914"/>
              <a:gd name="connsiteY0" fmla="*/ 217657 h 1305914"/>
              <a:gd name="connsiteX1" fmla="*/ 217657 w 1305914"/>
              <a:gd name="connsiteY1" fmla="*/ 0 h 1305914"/>
              <a:gd name="connsiteX2" fmla="*/ 1088257 w 1305914"/>
              <a:gd name="connsiteY2" fmla="*/ 0 h 1305914"/>
              <a:gd name="connsiteX3" fmla="*/ 1305914 w 1305914"/>
              <a:gd name="connsiteY3" fmla="*/ 217657 h 1305914"/>
              <a:gd name="connsiteX4" fmla="*/ 1305914 w 1305914"/>
              <a:gd name="connsiteY4" fmla="*/ 1088257 h 1305914"/>
              <a:gd name="connsiteX5" fmla="*/ 1088257 w 1305914"/>
              <a:gd name="connsiteY5" fmla="*/ 1305914 h 1305914"/>
              <a:gd name="connsiteX6" fmla="*/ 217657 w 1305914"/>
              <a:gd name="connsiteY6" fmla="*/ 1305914 h 1305914"/>
              <a:gd name="connsiteX7" fmla="*/ 0 w 1305914"/>
              <a:gd name="connsiteY7" fmla="*/ 1088257 h 1305914"/>
              <a:gd name="connsiteX8" fmla="*/ 0 w 1305914"/>
              <a:gd name="connsiteY8" fmla="*/ 217657 h 1305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05914" h="1305914">
                <a:moveTo>
                  <a:pt x="0" y="217657"/>
                </a:moveTo>
                <a:cubicBezTo>
                  <a:pt x="0" y="97448"/>
                  <a:pt x="97448" y="0"/>
                  <a:pt x="217657" y="0"/>
                </a:cubicBezTo>
                <a:lnTo>
                  <a:pt x="1088257" y="0"/>
                </a:lnTo>
                <a:cubicBezTo>
                  <a:pt x="1208466" y="0"/>
                  <a:pt x="1305914" y="97448"/>
                  <a:pt x="1305914" y="217657"/>
                </a:cubicBezTo>
                <a:lnTo>
                  <a:pt x="1305914" y="1088257"/>
                </a:lnTo>
                <a:cubicBezTo>
                  <a:pt x="1305914" y="1208466"/>
                  <a:pt x="1208466" y="1305914"/>
                  <a:pt x="1088257" y="1305914"/>
                </a:cubicBezTo>
                <a:lnTo>
                  <a:pt x="217657" y="1305914"/>
                </a:lnTo>
                <a:cubicBezTo>
                  <a:pt x="97448" y="1305914"/>
                  <a:pt x="0" y="1208466"/>
                  <a:pt x="0" y="1088257"/>
                </a:cubicBezTo>
                <a:lnTo>
                  <a:pt x="0" y="217657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249" tIns="127249" rIns="127249" bIns="127249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2500" b="1" kern="1200" dirty="0"/>
              <a:t>LEDEN</a:t>
            </a:r>
          </a:p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400" u="sng" kern="1200" dirty="0"/>
              <a:t>Steunpunt</a:t>
            </a:r>
            <a:r>
              <a:rPr lang="nl-BE" sz="1400" kern="1200" dirty="0"/>
              <a:t> =</a:t>
            </a:r>
          </a:p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400" kern="1200" dirty="0" err="1"/>
              <a:t>Hubfunctie</a:t>
            </a:r>
            <a:endParaRPr lang="nl-BE" sz="1400" kern="1200" dirty="0"/>
          </a:p>
        </p:txBody>
      </p:sp>
      <p:sp>
        <p:nvSpPr>
          <p:cNvPr id="8" name="Vrije vorm 7"/>
          <p:cNvSpPr/>
          <p:nvPr/>
        </p:nvSpPr>
        <p:spPr>
          <a:xfrm rot="16200000">
            <a:off x="4041992" y="2821790"/>
            <a:ext cx="1060014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1060014" y="0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Vrije vorm 8"/>
          <p:cNvSpPr/>
          <p:nvPr/>
        </p:nvSpPr>
        <p:spPr>
          <a:xfrm>
            <a:off x="3678953" y="851784"/>
            <a:ext cx="1800001" cy="1439999"/>
          </a:xfrm>
          <a:custGeom>
            <a:avLst/>
            <a:gdLst>
              <a:gd name="connsiteX0" fmla="*/ 0 w 1800001"/>
              <a:gd name="connsiteY0" fmla="*/ 240005 h 1439999"/>
              <a:gd name="connsiteX1" fmla="*/ 240005 w 1800001"/>
              <a:gd name="connsiteY1" fmla="*/ 0 h 1439999"/>
              <a:gd name="connsiteX2" fmla="*/ 1559996 w 1800001"/>
              <a:gd name="connsiteY2" fmla="*/ 0 h 1439999"/>
              <a:gd name="connsiteX3" fmla="*/ 1800001 w 1800001"/>
              <a:gd name="connsiteY3" fmla="*/ 240005 h 1439999"/>
              <a:gd name="connsiteX4" fmla="*/ 1800001 w 1800001"/>
              <a:gd name="connsiteY4" fmla="*/ 1199994 h 1439999"/>
              <a:gd name="connsiteX5" fmla="*/ 1559996 w 1800001"/>
              <a:gd name="connsiteY5" fmla="*/ 1439999 h 1439999"/>
              <a:gd name="connsiteX6" fmla="*/ 240005 w 1800001"/>
              <a:gd name="connsiteY6" fmla="*/ 1439999 h 1439999"/>
              <a:gd name="connsiteX7" fmla="*/ 0 w 1800001"/>
              <a:gd name="connsiteY7" fmla="*/ 1199994 h 1439999"/>
              <a:gd name="connsiteX8" fmla="*/ 0 w 1800001"/>
              <a:gd name="connsiteY8" fmla="*/ 240005 h 143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00001" h="1439999">
                <a:moveTo>
                  <a:pt x="0" y="240005"/>
                </a:moveTo>
                <a:cubicBezTo>
                  <a:pt x="0" y="107454"/>
                  <a:pt x="107454" y="0"/>
                  <a:pt x="240005" y="0"/>
                </a:cubicBezTo>
                <a:lnTo>
                  <a:pt x="1559996" y="0"/>
                </a:lnTo>
                <a:cubicBezTo>
                  <a:pt x="1692547" y="0"/>
                  <a:pt x="1800001" y="107454"/>
                  <a:pt x="1800001" y="240005"/>
                </a:cubicBezTo>
                <a:lnTo>
                  <a:pt x="1800001" y="1199994"/>
                </a:lnTo>
                <a:cubicBezTo>
                  <a:pt x="1800001" y="1332545"/>
                  <a:pt x="1692547" y="1439999"/>
                  <a:pt x="1559996" y="1439999"/>
                </a:cubicBezTo>
                <a:lnTo>
                  <a:pt x="240005" y="1439999"/>
                </a:lnTo>
                <a:cubicBezTo>
                  <a:pt x="107454" y="1439999"/>
                  <a:pt x="0" y="1332545"/>
                  <a:pt x="0" y="1199994"/>
                </a:cubicBezTo>
                <a:lnTo>
                  <a:pt x="0" y="24000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5855" tIns="105855" rIns="105855" bIns="105855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400" b="1" kern="1200" dirty="0" smtClean="0"/>
              <a:t>ONTMOETEN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BE" sz="1000" b="1" dirty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dirty="0" smtClean="0"/>
              <a:t>Contactdagen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dirty="0" smtClean="0"/>
              <a:t>Symposia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 smtClean="0"/>
              <a:t>Bedrijfsbezoeken</a:t>
            </a:r>
            <a:endParaRPr lang="nl-BE" sz="1400" b="1" kern="1200" dirty="0"/>
          </a:p>
        </p:txBody>
      </p:sp>
      <p:sp>
        <p:nvSpPr>
          <p:cNvPr id="10" name="Vrije vorm 9"/>
          <p:cNvSpPr/>
          <p:nvPr/>
        </p:nvSpPr>
        <p:spPr>
          <a:xfrm rot="20520000">
            <a:off x="5205377" y="3668974"/>
            <a:ext cx="800094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800094" y="0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Vrije vorm 10"/>
          <p:cNvSpPr/>
          <p:nvPr/>
        </p:nvSpPr>
        <p:spPr>
          <a:xfrm>
            <a:off x="5985892" y="2532925"/>
            <a:ext cx="1800001" cy="1439999"/>
          </a:xfrm>
          <a:custGeom>
            <a:avLst/>
            <a:gdLst>
              <a:gd name="connsiteX0" fmla="*/ 0 w 1800001"/>
              <a:gd name="connsiteY0" fmla="*/ 240005 h 1439999"/>
              <a:gd name="connsiteX1" fmla="*/ 240005 w 1800001"/>
              <a:gd name="connsiteY1" fmla="*/ 0 h 1439999"/>
              <a:gd name="connsiteX2" fmla="*/ 1559996 w 1800001"/>
              <a:gd name="connsiteY2" fmla="*/ 0 h 1439999"/>
              <a:gd name="connsiteX3" fmla="*/ 1800001 w 1800001"/>
              <a:gd name="connsiteY3" fmla="*/ 240005 h 1439999"/>
              <a:gd name="connsiteX4" fmla="*/ 1800001 w 1800001"/>
              <a:gd name="connsiteY4" fmla="*/ 1199994 h 1439999"/>
              <a:gd name="connsiteX5" fmla="*/ 1559996 w 1800001"/>
              <a:gd name="connsiteY5" fmla="*/ 1439999 h 1439999"/>
              <a:gd name="connsiteX6" fmla="*/ 240005 w 1800001"/>
              <a:gd name="connsiteY6" fmla="*/ 1439999 h 1439999"/>
              <a:gd name="connsiteX7" fmla="*/ 0 w 1800001"/>
              <a:gd name="connsiteY7" fmla="*/ 1199994 h 1439999"/>
              <a:gd name="connsiteX8" fmla="*/ 0 w 1800001"/>
              <a:gd name="connsiteY8" fmla="*/ 240005 h 143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00001" h="1439999">
                <a:moveTo>
                  <a:pt x="0" y="240005"/>
                </a:moveTo>
                <a:cubicBezTo>
                  <a:pt x="0" y="107454"/>
                  <a:pt x="107454" y="0"/>
                  <a:pt x="240005" y="0"/>
                </a:cubicBezTo>
                <a:lnTo>
                  <a:pt x="1559996" y="0"/>
                </a:lnTo>
                <a:cubicBezTo>
                  <a:pt x="1692547" y="0"/>
                  <a:pt x="1800001" y="107454"/>
                  <a:pt x="1800001" y="240005"/>
                </a:cubicBezTo>
                <a:lnTo>
                  <a:pt x="1800001" y="1199994"/>
                </a:lnTo>
                <a:cubicBezTo>
                  <a:pt x="1800001" y="1332545"/>
                  <a:pt x="1692547" y="1439999"/>
                  <a:pt x="1559996" y="1439999"/>
                </a:cubicBezTo>
                <a:lnTo>
                  <a:pt x="240005" y="1439999"/>
                </a:lnTo>
                <a:cubicBezTo>
                  <a:pt x="107454" y="1439999"/>
                  <a:pt x="0" y="1332545"/>
                  <a:pt x="0" y="1199994"/>
                </a:cubicBezTo>
                <a:lnTo>
                  <a:pt x="0" y="24000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5855" tIns="105855" rIns="105855" bIns="105855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400" b="1" kern="1200" dirty="0"/>
              <a:t>INFORMEREN &amp; ADVISEREN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dirty="0" smtClean="0"/>
              <a:t>Agenda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 smtClean="0"/>
              <a:t>Helpdesk/forum</a:t>
            </a:r>
            <a:endParaRPr lang="nl-BE" sz="1000" b="1" kern="1200" dirty="0"/>
          </a:p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dirty="0" smtClean="0"/>
              <a:t>Marktnieuws</a:t>
            </a:r>
            <a:endParaRPr lang="nl-BE" sz="1000" b="1" dirty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 smtClean="0"/>
              <a:t>Wetgeving</a:t>
            </a:r>
            <a:endParaRPr lang="nl-BE" sz="1000" b="1" kern="1200" dirty="0"/>
          </a:p>
        </p:txBody>
      </p:sp>
      <p:sp>
        <p:nvSpPr>
          <p:cNvPr id="12" name="Vrije vorm 11"/>
          <p:cNvSpPr/>
          <p:nvPr/>
        </p:nvSpPr>
        <p:spPr>
          <a:xfrm rot="3240000">
            <a:off x="4894726" y="4955391"/>
            <a:ext cx="735903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735903" y="0"/>
                </a:lnTo>
              </a:path>
            </a:pathLst>
          </a:custGeom>
          <a:noFill/>
          <a:ln>
            <a:solidFill>
              <a:srgbClr val="3D6696"/>
            </a:solidFill>
            <a:prstDash val="dash"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Vrije vorm 12"/>
          <p:cNvSpPr/>
          <p:nvPr/>
        </p:nvSpPr>
        <p:spPr>
          <a:xfrm>
            <a:off x="5102063" y="5253070"/>
            <a:ext cx="1800001" cy="1439999"/>
          </a:xfrm>
          <a:custGeom>
            <a:avLst/>
            <a:gdLst>
              <a:gd name="connsiteX0" fmla="*/ 0 w 1800001"/>
              <a:gd name="connsiteY0" fmla="*/ 240005 h 1439999"/>
              <a:gd name="connsiteX1" fmla="*/ 240005 w 1800001"/>
              <a:gd name="connsiteY1" fmla="*/ 0 h 1439999"/>
              <a:gd name="connsiteX2" fmla="*/ 1559996 w 1800001"/>
              <a:gd name="connsiteY2" fmla="*/ 0 h 1439999"/>
              <a:gd name="connsiteX3" fmla="*/ 1800001 w 1800001"/>
              <a:gd name="connsiteY3" fmla="*/ 240005 h 1439999"/>
              <a:gd name="connsiteX4" fmla="*/ 1800001 w 1800001"/>
              <a:gd name="connsiteY4" fmla="*/ 1199994 h 1439999"/>
              <a:gd name="connsiteX5" fmla="*/ 1559996 w 1800001"/>
              <a:gd name="connsiteY5" fmla="*/ 1439999 h 1439999"/>
              <a:gd name="connsiteX6" fmla="*/ 240005 w 1800001"/>
              <a:gd name="connsiteY6" fmla="*/ 1439999 h 1439999"/>
              <a:gd name="connsiteX7" fmla="*/ 0 w 1800001"/>
              <a:gd name="connsiteY7" fmla="*/ 1199994 h 1439999"/>
              <a:gd name="connsiteX8" fmla="*/ 0 w 1800001"/>
              <a:gd name="connsiteY8" fmla="*/ 240005 h 143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00001" h="1439999">
                <a:moveTo>
                  <a:pt x="0" y="240005"/>
                </a:moveTo>
                <a:cubicBezTo>
                  <a:pt x="0" y="107454"/>
                  <a:pt x="107454" y="0"/>
                  <a:pt x="240005" y="0"/>
                </a:cubicBezTo>
                <a:lnTo>
                  <a:pt x="1559996" y="0"/>
                </a:lnTo>
                <a:cubicBezTo>
                  <a:pt x="1692547" y="0"/>
                  <a:pt x="1800001" y="107454"/>
                  <a:pt x="1800001" y="240005"/>
                </a:cubicBezTo>
                <a:lnTo>
                  <a:pt x="1800001" y="1199994"/>
                </a:lnTo>
                <a:cubicBezTo>
                  <a:pt x="1800001" y="1332545"/>
                  <a:pt x="1692547" y="1439999"/>
                  <a:pt x="1559996" y="1439999"/>
                </a:cubicBezTo>
                <a:lnTo>
                  <a:pt x="240005" y="1439999"/>
                </a:lnTo>
                <a:cubicBezTo>
                  <a:pt x="107454" y="1439999"/>
                  <a:pt x="0" y="1332545"/>
                  <a:pt x="0" y="1199994"/>
                </a:cubicBezTo>
                <a:lnTo>
                  <a:pt x="0" y="24000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5855" tIns="105855" rIns="105855" bIns="105855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400" b="1" kern="1200" dirty="0"/>
              <a:t>ORGANISEREN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BE" sz="1000" b="1" kern="1200" dirty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/>
              <a:t>Lidmaatschappen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/>
              <a:t>Meerwaarde-</a:t>
            </a:r>
            <a:r>
              <a:rPr lang="nl-BE" sz="1000" b="1" kern="1200" dirty="0" err="1"/>
              <a:t>webshop</a:t>
            </a:r>
            <a:endParaRPr lang="nl-BE" sz="1000" b="1" kern="1200" dirty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/>
              <a:t>Voordeelkortingen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BE" sz="1000" b="1" kern="1200" dirty="0"/>
          </a:p>
        </p:txBody>
      </p:sp>
      <p:sp>
        <p:nvSpPr>
          <p:cNvPr id="14" name="Vrije vorm 13"/>
          <p:cNvSpPr/>
          <p:nvPr/>
        </p:nvSpPr>
        <p:spPr>
          <a:xfrm rot="7560000">
            <a:off x="3513370" y="4955391"/>
            <a:ext cx="735903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735903" y="0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Vrije vorm 14"/>
          <p:cNvSpPr/>
          <p:nvPr/>
        </p:nvSpPr>
        <p:spPr>
          <a:xfrm>
            <a:off x="2241934" y="5253070"/>
            <a:ext cx="1800001" cy="1439999"/>
          </a:xfrm>
          <a:custGeom>
            <a:avLst/>
            <a:gdLst>
              <a:gd name="connsiteX0" fmla="*/ 0 w 1800001"/>
              <a:gd name="connsiteY0" fmla="*/ 240005 h 1439999"/>
              <a:gd name="connsiteX1" fmla="*/ 240005 w 1800001"/>
              <a:gd name="connsiteY1" fmla="*/ 0 h 1439999"/>
              <a:gd name="connsiteX2" fmla="*/ 1559996 w 1800001"/>
              <a:gd name="connsiteY2" fmla="*/ 0 h 1439999"/>
              <a:gd name="connsiteX3" fmla="*/ 1800001 w 1800001"/>
              <a:gd name="connsiteY3" fmla="*/ 240005 h 1439999"/>
              <a:gd name="connsiteX4" fmla="*/ 1800001 w 1800001"/>
              <a:gd name="connsiteY4" fmla="*/ 1199994 h 1439999"/>
              <a:gd name="connsiteX5" fmla="*/ 1559996 w 1800001"/>
              <a:gd name="connsiteY5" fmla="*/ 1439999 h 1439999"/>
              <a:gd name="connsiteX6" fmla="*/ 240005 w 1800001"/>
              <a:gd name="connsiteY6" fmla="*/ 1439999 h 1439999"/>
              <a:gd name="connsiteX7" fmla="*/ 0 w 1800001"/>
              <a:gd name="connsiteY7" fmla="*/ 1199994 h 1439999"/>
              <a:gd name="connsiteX8" fmla="*/ 0 w 1800001"/>
              <a:gd name="connsiteY8" fmla="*/ 240005 h 143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00001" h="1439999">
                <a:moveTo>
                  <a:pt x="0" y="240005"/>
                </a:moveTo>
                <a:cubicBezTo>
                  <a:pt x="0" y="107454"/>
                  <a:pt x="107454" y="0"/>
                  <a:pt x="240005" y="0"/>
                </a:cubicBezTo>
                <a:lnTo>
                  <a:pt x="1559996" y="0"/>
                </a:lnTo>
                <a:cubicBezTo>
                  <a:pt x="1692547" y="0"/>
                  <a:pt x="1800001" y="107454"/>
                  <a:pt x="1800001" y="240005"/>
                </a:cubicBezTo>
                <a:lnTo>
                  <a:pt x="1800001" y="1199994"/>
                </a:lnTo>
                <a:cubicBezTo>
                  <a:pt x="1800001" y="1332545"/>
                  <a:pt x="1692547" y="1439999"/>
                  <a:pt x="1559996" y="1439999"/>
                </a:cubicBezTo>
                <a:lnTo>
                  <a:pt x="240005" y="1439999"/>
                </a:lnTo>
                <a:cubicBezTo>
                  <a:pt x="107454" y="1439999"/>
                  <a:pt x="0" y="1332545"/>
                  <a:pt x="0" y="1199994"/>
                </a:cubicBezTo>
                <a:lnTo>
                  <a:pt x="0" y="24000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5855" tIns="105855" rIns="105855" bIns="105855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400" b="1" kern="1200" dirty="0"/>
              <a:t>VERTEGEN-WOORDIGEN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BE" sz="1000" b="1" kern="1200" dirty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/>
              <a:t>Beleidsondersteuning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 smtClean="0"/>
              <a:t>‘Belangenvereniging’</a:t>
            </a:r>
            <a:endParaRPr lang="nl-BE" sz="1000" b="1" kern="1200" dirty="0"/>
          </a:p>
        </p:txBody>
      </p:sp>
      <p:sp>
        <p:nvSpPr>
          <p:cNvPr id="16" name="Vrije vorm 15"/>
          <p:cNvSpPr/>
          <p:nvPr/>
        </p:nvSpPr>
        <p:spPr>
          <a:xfrm rot="11880000">
            <a:off x="3138527" y="3668974"/>
            <a:ext cx="800094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800094" y="0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Vrije vorm 16"/>
          <p:cNvSpPr/>
          <p:nvPr/>
        </p:nvSpPr>
        <p:spPr>
          <a:xfrm>
            <a:off x="1358105" y="2532925"/>
            <a:ext cx="1800001" cy="1439999"/>
          </a:xfrm>
          <a:custGeom>
            <a:avLst/>
            <a:gdLst>
              <a:gd name="connsiteX0" fmla="*/ 0 w 1800001"/>
              <a:gd name="connsiteY0" fmla="*/ 240005 h 1439999"/>
              <a:gd name="connsiteX1" fmla="*/ 240005 w 1800001"/>
              <a:gd name="connsiteY1" fmla="*/ 0 h 1439999"/>
              <a:gd name="connsiteX2" fmla="*/ 1559996 w 1800001"/>
              <a:gd name="connsiteY2" fmla="*/ 0 h 1439999"/>
              <a:gd name="connsiteX3" fmla="*/ 1800001 w 1800001"/>
              <a:gd name="connsiteY3" fmla="*/ 240005 h 1439999"/>
              <a:gd name="connsiteX4" fmla="*/ 1800001 w 1800001"/>
              <a:gd name="connsiteY4" fmla="*/ 1199994 h 1439999"/>
              <a:gd name="connsiteX5" fmla="*/ 1559996 w 1800001"/>
              <a:gd name="connsiteY5" fmla="*/ 1439999 h 1439999"/>
              <a:gd name="connsiteX6" fmla="*/ 240005 w 1800001"/>
              <a:gd name="connsiteY6" fmla="*/ 1439999 h 1439999"/>
              <a:gd name="connsiteX7" fmla="*/ 0 w 1800001"/>
              <a:gd name="connsiteY7" fmla="*/ 1199994 h 1439999"/>
              <a:gd name="connsiteX8" fmla="*/ 0 w 1800001"/>
              <a:gd name="connsiteY8" fmla="*/ 240005 h 143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00001" h="1439999">
                <a:moveTo>
                  <a:pt x="0" y="240005"/>
                </a:moveTo>
                <a:cubicBezTo>
                  <a:pt x="0" y="107454"/>
                  <a:pt x="107454" y="0"/>
                  <a:pt x="240005" y="0"/>
                </a:cubicBezTo>
                <a:lnTo>
                  <a:pt x="1559996" y="0"/>
                </a:lnTo>
                <a:cubicBezTo>
                  <a:pt x="1692547" y="0"/>
                  <a:pt x="1800001" y="107454"/>
                  <a:pt x="1800001" y="240005"/>
                </a:cubicBezTo>
                <a:lnTo>
                  <a:pt x="1800001" y="1199994"/>
                </a:lnTo>
                <a:cubicBezTo>
                  <a:pt x="1800001" y="1332545"/>
                  <a:pt x="1692547" y="1439999"/>
                  <a:pt x="1559996" y="1439999"/>
                </a:cubicBezTo>
                <a:lnTo>
                  <a:pt x="240005" y="1439999"/>
                </a:lnTo>
                <a:cubicBezTo>
                  <a:pt x="107454" y="1439999"/>
                  <a:pt x="0" y="1332545"/>
                  <a:pt x="0" y="1199994"/>
                </a:cubicBezTo>
                <a:lnTo>
                  <a:pt x="0" y="24000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5855" tIns="105855" rIns="105855" bIns="105855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400" b="1" kern="1200" dirty="0"/>
              <a:t>LEREN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BE" sz="1000" b="1" kern="1200" dirty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/>
              <a:t>Cursussen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/>
              <a:t>Certifiëren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/>
              <a:t>Basistechnieken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000" b="1" kern="1200" dirty="0" err="1"/>
              <a:t>Good</a:t>
            </a:r>
            <a:r>
              <a:rPr lang="nl-BE" sz="1000" b="1" kern="1200" dirty="0"/>
              <a:t> </a:t>
            </a:r>
            <a:r>
              <a:rPr lang="nl-BE" sz="1000" b="1" kern="1200" dirty="0" err="1"/>
              <a:t>practices</a:t>
            </a:r>
            <a:endParaRPr lang="nl-BE" sz="1000" b="1" kern="1200" dirty="0"/>
          </a:p>
        </p:txBody>
      </p:sp>
      <p:sp>
        <p:nvSpPr>
          <p:cNvPr id="7" name="Tekstvak 6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BELEIDSMODEL</a:t>
            </a:r>
          </a:p>
        </p:txBody>
      </p:sp>
    </p:spTree>
    <p:extLst>
      <p:ext uri="{BB962C8B-B14F-4D97-AF65-F5344CB8AC3E}">
        <p14:creationId xmlns:p14="http://schemas.microsoft.com/office/powerpoint/2010/main" val="328663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5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2050" name="Picture 2" descr="http://www.stepp.be/_img/proscenium/AB98B7D67E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3478"/>
            <a:ext cx="4990999" cy="663803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ep 1"/>
          <p:cNvGrpSpPr/>
          <p:nvPr/>
        </p:nvGrpSpPr>
        <p:grpSpPr>
          <a:xfrm>
            <a:off x="5650195" y="4365104"/>
            <a:ext cx="3493805" cy="2448272"/>
            <a:chOff x="5650195" y="4365104"/>
            <a:chExt cx="3493805" cy="2448272"/>
          </a:xfrm>
        </p:grpSpPr>
        <p:pic>
          <p:nvPicPr>
            <p:cNvPr id="1026" name="Picture 2" descr="Afbeeldingsresultaat voor issuu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4365104"/>
              <a:ext cx="1732886" cy="540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650195" y="4941168"/>
              <a:ext cx="3493805" cy="187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1785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527" y="0"/>
            <a:ext cx="523894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783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71600" y="0"/>
            <a:ext cx="817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391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71599" y="0"/>
            <a:ext cx="81724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96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09" y="123479"/>
            <a:ext cx="8080887" cy="6612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403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71599" y="-27384"/>
            <a:ext cx="8172401" cy="5541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249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4"/>
          <a:srcRect l="16250" t="8889" r="17500" b="4445"/>
          <a:stretch/>
        </p:blipFill>
        <p:spPr>
          <a:xfrm>
            <a:off x="971600" y="123471"/>
            <a:ext cx="4320000" cy="3178874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89" y="5373216"/>
            <a:ext cx="2476495" cy="11811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 rotWithShape="1">
          <a:blip r:embed="rId6"/>
          <a:srcRect l="8002" t="14223" r="7990" b="6115"/>
          <a:stretch/>
        </p:blipFill>
        <p:spPr>
          <a:xfrm>
            <a:off x="2411760" y="2564904"/>
            <a:ext cx="4320000" cy="2304256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 rotWithShape="1">
          <a:blip r:embed="rId7"/>
          <a:srcRect l="10001" t="14223" r="9990" b="5175"/>
          <a:stretch/>
        </p:blipFill>
        <p:spPr>
          <a:xfrm>
            <a:off x="4665985" y="4248296"/>
            <a:ext cx="4320000" cy="24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02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1754"/>
            <a:ext cx="4114800" cy="27432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640" y="2057400"/>
            <a:ext cx="4114800" cy="27432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05064"/>
            <a:ext cx="4114800" cy="27432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kstvak 1"/>
          <p:cNvSpPr txBox="1"/>
          <p:nvPr/>
        </p:nvSpPr>
        <p:spPr>
          <a:xfrm>
            <a:off x="6156176" y="273770"/>
            <a:ext cx="26294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b="1" dirty="0" smtClean="0"/>
              <a:t>CONTACTDAGEN &amp;</a:t>
            </a:r>
          </a:p>
          <a:p>
            <a:r>
              <a:rPr lang="nl-BE" sz="2400" b="1" dirty="0" smtClean="0"/>
              <a:t>BACKSTAGE-TOURS</a:t>
            </a:r>
            <a:endParaRPr lang="nl-BE" sz="2400" b="1" dirty="0"/>
          </a:p>
        </p:txBody>
      </p:sp>
    </p:spTree>
    <p:extLst>
      <p:ext uri="{BB962C8B-B14F-4D97-AF65-F5344CB8AC3E}">
        <p14:creationId xmlns:p14="http://schemas.microsoft.com/office/powerpoint/2010/main" val="179498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8172400" cy="5190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2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5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127297"/>
            <a:ext cx="3023749" cy="360000"/>
          </a:xfrm>
          <a:prstGeom prst="rect">
            <a:avLst/>
          </a:prstGeom>
        </p:spPr>
      </p:pic>
      <p:grpSp>
        <p:nvGrpSpPr>
          <p:cNvPr id="7" name="Groep 6"/>
          <p:cNvGrpSpPr/>
          <p:nvPr/>
        </p:nvGrpSpPr>
        <p:grpSpPr>
          <a:xfrm>
            <a:off x="6372440" y="5917239"/>
            <a:ext cx="1079880" cy="564214"/>
            <a:chOff x="4608004" y="1571022"/>
            <a:chExt cx="2160000" cy="1432776"/>
          </a:xfrm>
        </p:grpSpPr>
        <p:sp>
          <p:nvSpPr>
            <p:cNvPr id="8" name="Rechthoek 7"/>
            <p:cNvSpPr/>
            <p:nvPr/>
          </p:nvSpPr>
          <p:spPr>
            <a:xfrm>
              <a:off x="4608004" y="1571022"/>
              <a:ext cx="2160000" cy="143277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  <p:pic>
          <p:nvPicPr>
            <p:cNvPr id="9" name="Afbeelding 8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1848635"/>
              <a:ext cx="1907972" cy="913786"/>
            </a:xfrm>
            <a:prstGeom prst="rect">
              <a:avLst/>
            </a:prstGeom>
          </p:spPr>
        </p:pic>
      </p:grpSp>
      <p:pic>
        <p:nvPicPr>
          <p:cNvPr id="4098" name="Picture 2" descr="http://www.lgo.be/PIC_TOP_L.gif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7498931" y="5833461"/>
            <a:ext cx="1393549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fbeeldingsresultaat voor opendoek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690" y="5815608"/>
            <a:ext cx="720080" cy="7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6160223"/>
            <a:ext cx="1538745" cy="289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54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9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22" name="Tekstvak 21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BEDRIJFSPARTNERS</a:t>
            </a:r>
          </a:p>
        </p:txBody>
      </p:sp>
      <p:sp>
        <p:nvSpPr>
          <p:cNvPr id="24" name="Tekstvak 23"/>
          <p:cNvSpPr txBox="1"/>
          <p:nvPr/>
        </p:nvSpPr>
        <p:spPr>
          <a:xfrm>
            <a:off x="900000" y="5373216"/>
            <a:ext cx="82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400" dirty="0" smtClean="0"/>
              <a:t>+ éénmalige advertenties + ledenbijdragen</a:t>
            </a:r>
          </a:p>
          <a:p>
            <a:pPr algn="ctr"/>
            <a:r>
              <a:rPr lang="nl-BE" sz="2400" dirty="0" smtClean="0"/>
              <a:t>=&gt; jaarbudget: ca. 70000€</a:t>
            </a:r>
            <a:endParaRPr lang="nl-BE" sz="2400" dirty="0"/>
          </a:p>
        </p:txBody>
      </p:sp>
      <p:grpSp>
        <p:nvGrpSpPr>
          <p:cNvPr id="11" name="Groep 10"/>
          <p:cNvGrpSpPr/>
          <p:nvPr/>
        </p:nvGrpSpPr>
        <p:grpSpPr>
          <a:xfrm>
            <a:off x="971600" y="2375449"/>
            <a:ext cx="8069882" cy="2706252"/>
            <a:chOff x="971600" y="2375449"/>
            <a:chExt cx="8069882" cy="2706252"/>
          </a:xfrm>
        </p:grpSpPr>
        <p:pic>
          <p:nvPicPr>
            <p:cNvPr id="20" name="Afbeelding 19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2041" y="2375449"/>
              <a:ext cx="2188294" cy="591915"/>
            </a:xfrm>
            <a:prstGeom prst="rect">
              <a:avLst/>
            </a:prstGeom>
          </p:spPr>
        </p:pic>
        <p:pic>
          <p:nvPicPr>
            <p:cNvPr id="7" name="Afbeelding 6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6322" y="3967415"/>
              <a:ext cx="2454310" cy="1114286"/>
            </a:xfrm>
            <a:prstGeom prst="rect">
              <a:avLst/>
            </a:prstGeom>
          </p:spPr>
        </p:pic>
        <p:pic>
          <p:nvPicPr>
            <p:cNvPr id="6" name="Picture 2" descr="K:\BASTT\Activiteiten\Archief 2013\5 juni on the move\projectie\sponsors\kleur\amptec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00570" y="2548381"/>
              <a:ext cx="1960200" cy="470703"/>
            </a:xfrm>
            <a:prstGeom prst="rect">
              <a:avLst/>
            </a:prstGeom>
            <a:noFill/>
          </p:spPr>
        </p:pic>
        <p:pic>
          <p:nvPicPr>
            <p:cNvPr id="8" name="Picture 2" descr="C:\Users\CULSTAF7\AppData\Local\Temp\Rar$DR12.808\bose.jpg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1857" y="4309051"/>
              <a:ext cx="2178000" cy="364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0827" y="3265964"/>
              <a:ext cx="1960200" cy="521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2" descr="K:\BASTT\Activiteiten\Archief 2013\5 juni on the move\projectie\sponsors\kleur\sennheiser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971600" y="2576888"/>
              <a:ext cx="3136320" cy="320789"/>
            </a:xfrm>
            <a:prstGeom prst="rect">
              <a:avLst/>
            </a:prstGeom>
            <a:noFill/>
          </p:spPr>
        </p:pic>
        <p:pic>
          <p:nvPicPr>
            <p:cNvPr id="15" name="Picture 2" descr="K:\BASTT\Activiteiten\Archief 2013\5 juni on the move\projectie\sponsors\kleur\showtex.pn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59660" y="3198199"/>
              <a:ext cx="1960200" cy="499850"/>
            </a:xfrm>
            <a:prstGeom prst="rect">
              <a:avLst/>
            </a:prstGeom>
            <a:noFill/>
          </p:spPr>
        </p:pic>
        <p:pic>
          <p:nvPicPr>
            <p:cNvPr id="10" name="Afbeelding 9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0232" y="3212976"/>
              <a:ext cx="2381250" cy="762000"/>
            </a:xfrm>
            <a:prstGeom prst="rect">
              <a:avLst/>
            </a:prstGeom>
          </p:spPr>
        </p:pic>
        <p:pic>
          <p:nvPicPr>
            <p:cNvPr id="16" name="Picture 4" descr="https://www.pbta.nl/wp-content/uploads/2016/05/Logo-PBTA-XS.png"/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9665" y="4085362"/>
              <a:ext cx="1202009" cy="8783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7525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59938" y="3289392"/>
            <a:ext cx="3540054" cy="427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ep 2"/>
          <p:cNvGrpSpPr/>
          <p:nvPr/>
        </p:nvGrpSpPr>
        <p:grpSpPr>
          <a:xfrm>
            <a:off x="971600" y="2548381"/>
            <a:ext cx="5489170" cy="470703"/>
            <a:chOff x="971600" y="2548381"/>
            <a:chExt cx="5489170" cy="470703"/>
          </a:xfrm>
        </p:grpSpPr>
        <p:pic>
          <p:nvPicPr>
            <p:cNvPr id="6" name="Picture 2" descr="K:\BASTT\Activiteiten\Archief 2013\5 juni on the move\projectie\sponsors\kleur\amptec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00570" y="2548381"/>
              <a:ext cx="1960200" cy="470703"/>
            </a:xfrm>
            <a:prstGeom prst="rect">
              <a:avLst/>
            </a:prstGeom>
            <a:noFill/>
          </p:spPr>
        </p:pic>
        <p:pic>
          <p:nvPicPr>
            <p:cNvPr id="14" name="Picture 2" descr="K:\BASTT\Activiteiten\Archief 2013\5 juni on the move\projectie\sponsors\kleur\sennheiser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2576888"/>
              <a:ext cx="3136320" cy="320789"/>
            </a:xfrm>
            <a:prstGeom prst="rect">
              <a:avLst/>
            </a:prstGeom>
            <a:noFill/>
          </p:spPr>
        </p:pic>
      </p:grpSp>
      <p:pic>
        <p:nvPicPr>
          <p:cNvPr id="18" name="Afbeelding 2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9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22" name="Tekstvak 21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BEDRIJFSPARTNERS</a:t>
            </a: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2204864"/>
            <a:ext cx="7776864" cy="1084529"/>
          </a:xfrm>
          <a:prstGeom prst="rect">
            <a:avLst/>
          </a:prstGeom>
        </p:spPr>
      </p:pic>
      <p:sp>
        <p:nvSpPr>
          <p:cNvPr id="20" name="Tekstvak 19"/>
          <p:cNvSpPr txBox="1"/>
          <p:nvPr/>
        </p:nvSpPr>
        <p:spPr>
          <a:xfrm>
            <a:off x="900000" y="4384416"/>
            <a:ext cx="82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8"/>
              </a:buBlip>
            </a:pPr>
            <a:r>
              <a:rPr lang="nl-BE" sz="2400" dirty="0" smtClean="0"/>
              <a:t>Werkgroep Radiofrequenties – Gesprekspartner BIPT</a:t>
            </a:r>
          </a:p>
        </p:txBody>
      </p:sp>
      <p:sp>
        <p:nvSpPr>
          <p:cNvPr id="11" name="Tekstvak 10"/>
          <p:cNvSpPr txBox="1"/>
          <p:nvPr/>
        </p:nvSpPr>
        <p:spPr>
          <a:xfrm>
            <a:off x="900000" y="4846081"/>
            <a:ext cx="82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 3" panose="05040102010807070707" pitchFamily="18" charset="2"/>
              <a:buChar char="_"/>
            </a:pPr>
            <a:r>
              <a:rPr lang="nl-BE" sz="2400" dirty="0" err="1" smtClean="0"/>
              <a:t>Belgian</a:t>
            </a:r>
            <a:r>
              <a:rPr lang="nl-BE" sz="2400" dirty="0" smtClean="0"/>
              <a:t> PMSE-Centre</a:t>
            </a:r>
          </a:p>
        </p:txBody>
      </p:sp>
    </p:spTree>
    <p:extLst>
      <p:ext uri="{BB962C8B-B14F-4D97-AF65-F5344CB8AC3E}">
        <p14:creationId xmlns:p14="http://schemas.microsoft.com/office/powerpoint/2010/main" val="395755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0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11" name="Tekstvak 10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PARTNERSHIPS &amp; PROJECTS</a:t>
            </a:r>
          </a:p>
        </p:txBody>
      </p:sp>
      <p:sp>
        <p:nvSpPr>
          <p:cNvPr id="14" name="Tekstvak 13"/>
          <p:cNvSpPr txBox="1"/>
          <p:nvPr/>
        </p:nvSpPr>
        <p:spPr>
          <a:xfrm>
            <a:off x="900000" y="3284984"/>
            <a:ext cx="82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 3" panose="05040102010807070707" pitchFamily="18" charset="2"/>
              <a:buChar char="_"/>
            </a:pPr>
            <a:r>
              <a:rPr lang="nl-BE" sz="2400" dirty="0" err="1" smtClean="0"/>
              <a:t>Belgian</a:t>
            </a:r>
            <a:r>
              <a:rPr lang="nl-BE" sz="2400" dirty="0" smtClean="0"/>
              <a:t> OISTAT Centre</a:t>
            </a:r>
          </a:p>
          <a:p>
            <a:pPr>
              <a:tabLst>
                <a:tab pos="354013" algn="l"/>
              </a:tabLst>
            </a:pPr>
            <a:r>
              <a:rPr lang="nl-BE" sz="800" dirty="0" smtClean="0"/>
              <a:t>	</a:t>
            </a:r>
          </a:p>
          <a:p>
            <a:pPr>
              <a:tabLst>
                <a:tab pos="354013" algn="l"/>
              </a:tabLst>
            </a:pPr>
            <a:r>
              <a:rPr lang="nl-BE" sz="2400" dirty="0" smtClean="0"/>
              <a:t>	Vertegenwoordiging in: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Executive </a:t>
            </a:r>
            <a:r>
              <a:rPr lang="nl-BE" sz="2400" dirty="0" err="1" smtClean="0"/>
              <a:t>Committee</a:t>
            </a:r>
            <a:r>
              <a:rPr lang="nl-BE" sz="2400" dirty="0" smtClean="0"/>
              <a:t>/Technology </a:t>
            </a:r>
            <a:r>
              <a:rPr lang="nl-BE" sz="2400" dirty="0" err="1" smtClean="0"/>
              <a:t>Commission</a:t>
            </a:r>
            <a:r>
              <a:rPr lang="nl-BE" sz="2400" dirty="0" smtClean="0"/>
              <a:t> </a:t>
            </a:r>
            <a:r>
              <a:rPr lang="nl-BE" sz="2400" dirty="0"/>
              <a:t>(</a:t>
            </a:r>
            <a:r>
              <a:rPr lang="nl-BE" sz="2400" i="1" dirty="0"/>
              <a:t>Ivo Kersmaekers</a:t>
            </a:r>
            <a:r>
              <a:rPr lang="nl-BE" sz="2400" dirty="0"/>
              <a:t>)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Research </a:t>
            </a:r>
            <a:r>
              <a:rPr lang="nl-BE" sz="2400" dirty="0" err="1" smtClean="0"/>
              <a:t>Commission</a:t>
            </a:r>
            <a:r>
              <a:rPr lang="nl-BE" sz="2400" dirty="0" smtClean="0"/>
              <a:t> (</a:t>
            </a:r>
            <a:r>
              <a:rPr lang="nl-BE" sz="2400" i="1" dirty="0" smtClean="0"/>
              <a:t>Bruno </a:t>
            </a:r>
            <a:r>
              <a:rPr lang="nl-BE" sz="2400" i="1" dirty="0" err="1" smtClean="0"/>
              <a:t>Forment</a:t>
            </a:r>
            <a:r>
              <a:rPr lang="nl-BE" sz="2400" dirty="0" smtClean="0"/>
              <a:t>)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Architecture </a:t>
            </a:r>
            <a:r>
              <a:rPr lang="nl-BE" sz="2400" dirty="0" err="1" smtClean="0"/>
              <a:t>commission</a:t>
            </a:r>
            <a:r>
              <a:rPr lang="nl-BE" sz="2400" dirty="0" smtClean="0"/>
              <a:t> (</a:t>
            </a:r>
            <a:r>
              <a:rPr lang="nl-BE" sz="2400" i="1" dirty="0" smtClean="0"/>
              <a:t>Pieter De </a:t>
            </a:r>
            <a:r>
              <a:rPr lang="nl-BE" sz="2400" i="1" dirty="0" err="1" smtClean="0"/>
              <a:t>Kimpe</a:t>
            </a:r>
            <a:r>
              <a:rPr lang="nl-BE" sz="2400" dirty="0" smtClean="0"/>
              <a:t>)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err="1" smtClean="0"/>
              <a:t>Education</a:t>
            </a:r>
            <a:r>
              <a:rPr lang="nl-BE" sz="2400" dirty="0" smtClean="0"/>
              <a:t> </a:t>
            </a:r>
            <a:r>
              <a:rPr lang="nl-BE" sz="2400" dirty="0" err="1" smtClean="0"/>
              <a:t>commission</a:t>
            </a:r>
            <a:r>
              <a:rPr lang="nl-BE" sz="2400" dirty="0" smtClean="0"/>
              <a:t> (</a:t>
            </a:r>
            <a:r>
              <a:rPr lang="nl-BE" sz="2400" i="1" dirty="0" smtClean="0"/>
              <a:t>Chris Van Goethem</a:t>
            </a:r>
            <a:r>
              <a:rPr lang="nl-BE" sz="2400" dirty="0" smtClean="0"/>
              <a:t>/</a:t>
            </a:r>
            <a:r>
              <a:rPr lang="nl-BE" sz="2400" i="1" dirty="0" smtClean="0"/>
              <a:t>Jan </a:t>
            </a:r>
            <a:r>
              <a:rPr lang="nl-BE" sz="2400" i="1" dirty="0" err="1" smtClean="0"/>
              <a:t>Strickx</a:t>
            </a:r>
            <a:r>
              <a:rPr lang="nl-BE" sz="2400" dirty="0" smtClean="0"/>
              <a:t>)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Performance Design </a:t>
            </a:r>
            <a:r>
              <a:rPr lang="nl-BE" sz="2400" dirty="0" err="1" smtClean="0"/>
              <a:t>commission</a:t>
            </a:r>
            <a:r>
              <a:rPr lang="nl-BE" sz="2400" dirty="0" smtClean="0"/>
              <a:t> (</a:t>
            </a:r>
            <a:r>
              <a:rPr lang="nl-BE" sz="2400" i="1" dirty="0" err="1"/>
              <a:t>Jerôme</a:t>
            </a:r>
            <a:r>
              <a:rPr lang="nl-BE" sz="2400" i="1" dirty="0"/>
              <a:t> </a:t>
            </a:r>
            <a:r>
              <a:rPr lang="nl-BE" sz="2400" i="1" dirty="0" err="1"/>
              <a:t>Maeckelbergh</a:t>
            </a:r>
            <a:r>
              <a:rPr lang="nl-BE" sz="2400" dirty="0"/>
              <a:t>)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err="1" smtClean="0"/>
              <a:t>Publication</a:t>
            </a:r>
            <a:r>
              <a:rPr lang="nl-BE" sz="2400" dirty="0" smtClean="0"/>
              <a:t> &amp; </a:t>
            </a:r>
            <a:r>
              <a:rPr lang="nl-BE" sz="2400" dirty="0" err="1" smtClean="0"/>
              <a:t>communication</a:t>
            </a:r>
            <a:r>
              <a:rPr lang="nl-BE" sz="2400" dirty="0" smtClean="0"/>
              <a:t> </a:t>
            </a:r>
            <a:r>
              <a:rPr lang="nl-BE" sz="2400" dirty="0" err="1" smtClean="0"/>
              <a:t>commission</a:t>
            </a:r>
            <a:r>
              <a:rPr lang="nl-BE" sz="2400" dirty="0" smtClean="0"/>
              <a:t> (</a:t>
            </a:r>
            <a:r>
              <a:rPr lang="nl-BE" sz="2400" i="1" dirty="0" smtClean="0"/>
              <a:t>Rose </a:t>
            </a:r>
            <a:r>
              <a:rPr lang="nl-BE" sz="2400" i="1" dirty="0" err="1" smtClean="0"/>
              <a:t>Werckx</a:t>
            </a:r>
            <a:r>
              <a:rPr lang="nl-BE" sz="2400" dirty="0" smtClean="0"/>
              <a:t>)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59632" y="1628800"/>
            <a:ext cx="6192688" cy="1572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21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0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11" name="Tekstvak 10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>
                <a:solidFill>
                  <a:srgbClr val="00B050"/>
                </a:solidFill>
              </a:rPr>
              <a:t>PARTNERSHIPS &amp; PROJECTS</a:t>
            </a:r>
            <a:endParaRPr lang="nl-BE" sz="3600" b="1" i="1" u="sng" dirty="0" smtClean="0">
              <a:solidFill>
                <a:srgbClr val="00B050"/>
              </a:solidFill>
            </a:endParaRPr>
          </a:p>
        </p:txBody>
      </p:sp>
      <p:sp>
        <p:nvSpPr>
          <p:cNvPr id="14" name="Tekstvak 13"/>
          <p:cNvSpPr txBox="1"/>
          <p:nvPr/>
        </p:nvSpPr>
        <p:spPr>
          <a:xfrm>
            <a:off x="900000" y="3284984"/>
            <a:ext cx="82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54013" algn="l"/>
              </a:tabLst>
            </a:pPr>
            <a:r>
              <a:rPr lang="nl-BE" sz="2400" dirty="0" smtClean="0"/>
              <a:t>	Internationale projecten: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Digital </a:t>
            </a:r>
            <a:r>
              <a:rPr lang="nl-BE" sz="2400" dirty="0" err="1" smtClean="0"/>
              <a:t>Theatre</a:t>
            </a:r>
            <a:r>
              <a:rPr lang="nl-BE" sz="2400" dirty="0" smtClean="0"/>
              <a:t> </a:t>
            </a:r>
            <a:r>
              <a:rPr lang="nl-BE" sz="2400" dirty="0" err="1" smtClean="0"/>
              <a:t>Words</a:t>
            </a:r>
            <a:endParaRPr lang="nl-BE" sz="2400" dirty="0" smtClean="0"/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CEN/TC 433 </a:t>
            </a:r>
            <a:r>
              <a:rPr lang="nl-BE" sz="2400" dirty="0" smtClean="0">
                <a:sym typeface="Symbol"/>
              </a:rPr>
              <a:t> hijsinstallaties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Databases: </a:t>
            </a:r>
            <a:r>
              <a:rPr lang="nl-BE" sz="2400" dirty="0" err="1" smtClean="0"/>
              <a:t>Theatre</a:t>
            </a:r>
            <a:r>
              <a:rPr lang="nl-BE" sz="2400" dirty="0" smtClean="0"/>
              <a:t> Architecture, </a:t>
            </a:r>
            <a:r>
              <a:rPr lang="nl-BE" sz="2400" dirty="0" err="1" smtClean="0"/>
              <a:t>Theatre</a:t>
            </a:r>
            <a:r>
              <a:rPr lang="nl-BE" sz="2400" dirty="0" smtClean="0"/>
              <a:t> School, …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err="1" smtClean="0"/>
              <a:t>Production</a:t>
            </a:r>
            <a:r>
              <a:rPr lang="nl-BE" sz="2400" dirty="0" smtClean="0"/>
              <a:t> tools (</a:t>
            </a:r>
            <a:r>
              <a:rPr lang="nl-BE" sz="2400" dirty="0" err="1" smtClean="0"/>
              <a:t>Theatre</a:t>
            </a:r>
            <a:r>
              <a:rPr lang="nl-BE" sz="2400" dirty="0" smtClean="0"/>
              <a:t> Atlas, </a:t>
            </a:r>
            <a:r>
              <a:rPr lang="nl-BE" sz="2400" dirty="0" err="1" smtClean="0"/>
              <a:t>rider</a:t>
            </a:r>
            <a:r>
              <a:rPr lang="nl-BE" sz="2400" dirty="0" smtClean="0"/>
              <a:t> templates, …)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Technical </a:t>
            </a:r>
            <a:r>
              <a:rPr lang="nl-BE" sz="2400" dirty="0" err="1" smtClean="0"/>
              <a:t>Invention</a:t>
            </a:r>
            <a:r>
              <a:rPr lang="nl-BE" sz="2400" dirty="0" smtClean="0"/>
              <a:t> </a:t>
            </a:r>
            <a:r>
              <a:rPr lang="nl-BE" sz="2400" dirty="0" err="1" smtClean="0"/>
              <a:t>Prize</a:t>
            </a:r>
            <a:endParaRPr lang="nl-BE" sz="2400" dirty="0" smtClean="0"/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err="1" smtClean="0"/>
              <a:t>Theatre</a:t>
            </a:r>
            <a:r>
              <a:rPr lang="nl-BE" sz="2400" dirty="0" smtClean="0"/>
              <a:t> Architecture </a:t>
            </a:r>
            <a:r>
              <a:rPr lang="nl-BE" sz="2400" dirty="0" err="1" smtClean="0"/>
              <a:t>Competition</a:t>
            </a:r>
            <a:endParaRPr lang="nl-BE" sz="2400" dirty="0" smtClean="0"/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PQ / World Stage Design</a:t>
            </a:r>
          </a:p>
          <a:p>
            <a:pPr marL="800100" lvl="1" indent="-342900">
              <a:buSzPct val="75000"/>
              <a:buBlip>
                <a:blip r:embed="rId4"/>
              </a:buBlip>
            </a:pPr>
            <a:r>
              <a:rPr lang="nl-BE" sz="2400" dirty="0" smtClean="0"/>
              <a:t>…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59632" y="1628800"/>
            <a:ext cx="6192688" cy="1572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ep 4"/>
          <p:cNvGrpSpPr/>
          <p:nvPr/>
        </p:nvGrpSpPr>
        <p:grpSpPr>
          <a:xfrm>
            <a:off x="4499992" y="1772816"/>
            <a:ext cx="4062184" cy="1296144"/>
            <a:chOff x="4499992" y="1772816"/>
            <a:chExt cx="4062184" cy="1296144"/>
          </a:xfrm>
        </p:grpSpPr>
        <p:sp>
          <p:nvSpPr>
            <p:cNvPr id="4" name="Rechthoek 3"/>
            <p:cNvSpPr/>
            <p:nvPr/>
          </p:nvSpPr>
          <p:spPr>
            <a:xfrm>
              <a:off x="4499992" y="1772816"/>
              <a:ext cx="4062184" cy="12961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pic>
          <p:nvPicPr>
            <p:cNvPr id="3" name="Afbeelding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2016789"/>
              <a:ext cx="3342104" cy="7969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51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2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0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11" name="Tekstvak 10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>
                <a:solidFill>
                  <a:srgbClr val="00B050"/>
                </a:solidFill>
              </a:rPr>
              <a:t>PARTNERSHIPS &amp; PROJECTS</a:t>
            </a:r>
            <a:endParaRPr lang="nl-BE" sz="3600" b="1" i="1" u="sng" dirty="0" smtClean="0">
              <a:solidFill>
                <a:srgbClr val="00B050"/>
              </a:solidFill>
            </a:endParaRPr>
          </a:p>
        </p:txBody>
      </p:sp>
      <p:sp>
        <p:nvSpPr>
          <p:cNvPr id="14" name="Tekstvak 13"/>
          <p:cNvSpPr txBox="1"/>
          <p:nvPr/>
        </p:nvSpPr>
        <p:spPr>
          <a:xfrm>
            <a:off x="900000" y="3284984"/>
            <a:ext cx="8244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OIRA: Online Inventory &amp; Risk Assessment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ETTE: Ontwikkeling van een internationaal veiligheidspaspoort gebaseerd op competenties </a:t>
            </a:r>
            <a:r>
              <a:rPr lang="nl-BE" sz="2400" dirty="0" smtClean="0">
                <a:sym typeface="Symbol"/>
              </a:rPr>
              <a:t> VCE</a:t>
            </a:r>
            <a:endParaRPr lang="nl-BE" sz="2400" dirty="0" smtClean="0"/>
          </a:p>
          <a:p>
            <a:pPr marL="342900" indent="-342900">
              <a:buBlip>
                <a:blip r:embed="rId5"/>
              </a:buBlip>
            </a:pPr>
            <a:r>
              <a:rPr lang="nl-BE" sz="2400" dirty="0" err="1" smtClean="0"/>
              <a:t>TeBeVat</a:t>
            </a:r>
            <a:r>
              <a:rPr lang="nl-BE" sz="2400" dirty="0" smtClean="0"/>
              <a:t>: ervaringsbewijs op Europees niveau gelinkt aan ESCO-profielen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TALQ: </a:t>
            </a:r>
            <a:r>
              <a:rPr lang="nl-BE" sz="2400" dirty="0" err="1" smtClean="0"/>
              <a:t>uniformisering</a:t>
            </a:r>
            <a:r>
              <a:rPr lang="nl-BE" sz="2400" dirty="0" smtClean="0"/>
              <a:t> profielen </a:t>
            </a:r>
            <a:r>
              <a:rPr lang="nl-BE" sz="2400" dirty="0" err="1" smtClean="0"/>
              <a:t>lighting</a:t>
            </a:r>
            <a:r>
              <a:rPr lang="nl-BE" sz="2400" dirty="0" smtClean="0"/>
              <a:t> </a:t>
            </a:r>
            <a:r>
              <a:rPr lang="nl-BE" sz="2400" dirty="0" err="1" smtClean="0"/>
              <a:t>technician</a:t>
            </a:r>
            <a:r>
              <a:rPr lang="nl-BE" sz="2400" dirty="0" smtClean="0"/>
              <a:t>/</a:t>
            </a:r>
            <a:r>
              <a:rPr lang="nl-BE" sz="2400" dirty="0" err="1" smtClean="0"/>
              <a:t>lighting</a:t>
            </a:r>
            <a:r>
              <a:rPr lang="nl-BE" sz="2400" dirty="0" smtClean="0"/>
              <a:t> operator/</a:t>
            </a:r>
            <a:r>
              <a:rPr lang="nl-BE" sz="2400" dirty="0" err="1" smtClean="0"/>
              <a:t>lighting</a:t>
            </a:r>
            <a:r>
              <a:rPr lang="nl-BE" sz="2400" dirty="0" smtClean="0"/>
              <a:t> designer op Europees niveau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LAAR: Learning Analytics in </a:t>
            </a:r>
            <a:r>
              <a:rPr lang="nl-BE" sz="2400" dirty="0" err="1" smtClean="0"/>
              <a:t>Augmented</a:t>
            </a:r>
            <a:r>
              <a:rPr lang="nl-BE" sz="2400" dirty="0" smtClean="0"/>
              <a:t> </a:t>
            </a:r>
            <a:r>
              <a:rPr lang="nl-BE" sz="2400" dirty="0" err="1" smtClean="0"/>
              <a:t>Reality</a:t>
            </a:r>
            <a:endParaRPr lang="nl-BE" sz="2400" dirty="0"/>
          </a:p>
        </p:txBody>
      </p:sp>
      <p:sp>
        <p:nvSpPr>
          <p:cNvPr id="4" name="AutoShape 2" descr="Afbeeldingsresultaat voor oir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5" name="AutoShape 4" descr="Afbeeldingsresultaat voor oir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pic>
        <p:nvPicPr>
          <p:cNvPr id="8198" name="Picture 6" descr="http://www.oiraproject.eu/images/OiRA_logosmaller.jpg/download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808" y="2348880"/>
            <a:ext cx="1440000" cy="67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www.dthg.de/rw_common/images/DTHG%20logo%2072%20neu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334115"/>
            <a:ext cx="1620000" cy="70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Afbeelding 1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36660" y="2216265"/>
            <a:ext cx="1440000" cy="859793"/>
          </a:xfrm>
          <a:prstGeom prst="rect">
            <a:avLst/>
          </a:prstGeom>
        </p:spPr>
      </p:pic>
      <p:pic>
        <p:nvPicPr>
          <p:cNvPr id="8202" name="Picture 10" descr="STTF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307819"/>
            <a:ext cx="1800000" cy="76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34459" y="2240960"/>
            <a:ext cx="889469" cy="8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3" descr="Afbeeldingsresultaat voor accademia della scal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7" name="AutoShape 15" descr="Afbeeldingsresultaat voor accademia della scal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pic>
        <p:nvPicPr>
          <p:cNvPr id="8209" name="Picture 17" descr="http://fan.naviglilombardi.it/wp-content/gallery/loghi/accademia-teatro-alla-scala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016" y="1196864"/>
            <a:ext cx="1790432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Afbeeldingsresultaat voor oxford brookes university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8" name="AutoShape 8" descr="Afbeeldingsresultaat voor oxford brookes university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grpSp>
        <p:nvGrpSpPr>
          <p:cNvPr id="16" name="Groep 15"/>
          <p:cNvGrpSpPr/>
          <p:nvPr/>
        </p:nvGrpSpPr>
        <p:grpSpPr>
          <a:xfrm>
            <a:off x="1115616" y="1282366"/>
            <a:ext cx="5256384" cy="933899"/>
            <a:chOff x="1115616" y="1282366"/>
            <a:chExt cx="5256384" cy="933899"/>
          </a:xfrm>
        </p:grpSpPr>
        <p:pic>
          <p:nvPicPr>
            <p:cNvPr id="3074" name="Picture 2" descr="http://www.gpocs.com/templates/td_corporate/images/logo.png"/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1282366"/>
              <a:ext cx="2520280" cy="2730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2" name="Picture 10" descr="Afbeeldingsresultaat voor oxford brookes university"/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1568054"/>
              <a:ext cx="1800000" cy="6368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8" name="Picture 16" descr="Afbeeldingsresultaat voor waag society"/>
            <p:cNvPicPr>
              <a:picLocks noChangeAspect="1" noChangeArrowheads="1"/>
            </p:cNvPicPr>
            <p:nvPr/>
          </p:nvPicPr>
          <p:blipFill rotWithShape="1">
            <a:blip r:embed="rId1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115616" y="1579455"/>
              <a:ext cx="2170071" cy="6368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90" name="Picture 18" descr="Afbeeldingsresultaat voor it university copenhagen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3800" y="1568054"/>
              <a:ext cx="904083" cy="648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5735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59226"/>
            <a:ext cx="2016224" cy="1713790"/>
          </a:xfrm>
          <a:prstGeom prst="rect">
            <a:avLst/>
          </a:prstGeom>
        </p:spPr>
      </p:pic>
      <p:pic>
        <p:nvPicPr>
          <p:cNvPr id="9" name="Afbeelding 2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0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11" name="Tekstvak 10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>
                <a:solidFill>
                  <a:srgbClr val="00B050"/>
                </a:solidFill>
              </a:rPr>
              <a:t>PARTNERSHIPS &amp; PROJECTS</a:t>
            </a:r>
            <a:endParaRPr lang="nl-BE" sz="3600" b="1" i="1" u="sng" dirty="0" smtClean="0">
              <a:solidFill>
                <a:srgbClr val="00B050"/>
              </a:solidFill>
            </a:endParaRPr>
          </a:p>
        </p:txBody>
      </p:sp>
      <p:sp>
        <p:nvSpPr>
          <p:cNvPr id="13" name="Tekstvak 12"/>
          <p:cNvSpPr txBox="1"/>
          <p:nvPr/>
        </p:nvSpPr>
        <p:spPr>
          <a:xfrm>
            <a:off x="900000" y="4384416"/>
            <a:ext cx="82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SERV-beroepsprofiel </a:t>
            </a:r>
            <a:r>
              <a:rPr lang="nl-BE" sz="2400" b="1" dirty="0" smtClean="0">
                <a:sym typeface="Symbol"/>
              </a:rPr>
              <a:t></a:t>
            </a:r>
            <a:r>
              <a:rPr lang="nl-BE" sz="2400" dirty="0" smtClean="0"/>
              <a:t> Ervaringsbewijzen podiumtechniek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Beroepskwalificatiedossiers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Vlaamse Kwalificatiestructuur / European </a:t>
            </a:r>
            <a:r>
              <a:rPr lang="nl-BE" sz="2400" dirty="0" err="1" smtClean="0"/>
              <a:t>Quality</a:t>
            </a:r>
            <a:r>
              <a:rPr lang="nl-BE" sz="2400" dirty="0" smtClean="0"/>
              <a:t> </a:t>
            </a:r>
            <a:r>
              <a:rPr lang="nl-BE" sz="2400" dirty="0" smtClean="0"/>
              <a:t>Framework = </a:t>
            </a:r>
            <a:r>
              <a:rPr lang="nl-BE" sz="2400" dirty="0" smtClean="0"/>
              <a:t>erkenning van het beroep podiumtechnicus + </a:t>
            </a:r>
            <a:r>
              <a:rPr lang="nl-BE" sz="2400" dirty="0" smtClean="0"/>
              <a:t>specialisaties </a:t>
            </a:r>
            <a:r>
              <a:rPr lang="nl-BE" sz="2400" dirty="0" smtClean="0">
                <a:sym typeface="Symbol"/>
              </a:rPr>
              <a:t> </a:t>
            </a:r>
            <a:r>
              <a:rPr lang="nl-BE" sz="2400" dirty="0" smtClean="0">
                <a:sym typeface="Symbol"/>
              </a:rPr>
              <a:t>opleiding, verloning, </a:t>
            </a:r>
            <a:r>
              <a:rPr lang="nl-BE" sz="2400" dirty="0" smtClean="0">
                <a:sym typeface="Symbol"/>
              </a:rPr>
              <a:t>…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 smtClean="0">
                <a:sym typeface="Symbol"/>
              </a:rPr>
              <a:t>Geschiedenis van de Podiumtechnieken</a:t>
            </a:r>
            <a:endParaRPr lang="nl-BE" sz="2400" dirty="0" smtClean="0"/>
          </a:p>
        </p:txBody>
      </p:sp>
      <p:grpSp>
        <p:nvGrpSpPr>
          <p:cNvPr id="17" name="Groep 16"/>
          <p:cNvGrpSpPr/>
          <p:nvPr/>
        </p:nvGrpSpPr>
        <p:grpSpPr>
          <a:xfrm>
            <a:off x="3779913" y="1768601"/>
            <a:ext cx="4383867" cy="1895039"/>
            <a:chOff x="3779913" y="1768601"/>
            <a:chExt cx="4383867" cy="1895039"/>
          </a:xfrm>
        </p:grpSpPr>
        <p:pic>
          <p:nvPicPr>
            <p:cNvPr id="5122" name="Picture 2" descr="Afbeeldingsresultaat voor RITCS SCHOOL OF ARTS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2164795"/>
              <a:ext cx="2799692" cy="11026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 descr="Gerelateerde afbeelding"/>
            <p:cNvPicPr>
              <a:picLocks noChangeAspect="1"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779913" y="1768601"/>
              <a:ext cx="1584175" cy="18950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1242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59226"/>
            <a:ext cx="2016224" cy="1713790"/>
          </a:xfrm>
          <a:prstGeom prst="rect">
            <a:avLst/>
          </a:prstGeom>
        </p:spPr>
      </p:pic>
      <p:pic>
        <p:nvPicPr>
          <p:cNvPr id="9" name="Afbeelding 2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0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11" name="Tekstvak 10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>
                <a:solidFill>
                  <a:srgbClr val="00B050"/>
                </a:solidFill>
              </a:rPr>
              <a:t>PARTNERSHIPS &amp; PROJECTS</a:t>
            </a:r>
            <a:endParaRPr lang="nl-BE" sz="3600" b="1" i="1" u="sng" dirty="0" smtClean="0">
              <a:solidFill>
                <a:srgbClr val="00B050"/>
              </a:solidFill>
            </a:endParaRPr>
          </a:p>
        </p:txBody>
      </p:sp>
      <p:sp>
        <p:nvSpPr>
          <p:cNvPr id="13" name="Tekstvak 12"/>
          <p:cNvSpPr txBox="1"/>
          <p:nvPr/>
        </p:nvSpPr>
        <p:spPr>
          <a:xfrm>
            <a:off x="900000" y="4384416"/>
            <a:ext cx="82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Veiligheidsproject - </a:t>
            </a:r>
            <a:r>
              <a:rPr lang="nl-BE" sz="2000" dirty="0" smtClean="0"/>
              <a:t>Cursus Preventie-adviseur </a:t>
            </a:r>
            <a:r>
              <a:rPr lang="nl-BE" sz="2000" dirty="0" err="1" smtClean="0"/>
              <a:t>niv</a:t>
            </a:r>
            <a:r>
              <a:rPr lang="nl-BE" sz="2000" dirty="0" smtClean="0"/>
              <a:t>. 3 Podiumtechnieken</a:t>
            </a:r>
          </a:p>
          <a:p>
            <a:pPr>
              <a:tabLst>
                <a:tab pos="354013" algn="l"/>
              </a:tabLst>
            </a:pPr>
            <a:r>
              <a:rPr lang="nl-BE" sz="2400" dirty="0" smtClean="0"/>
              <a:t>	</a:t>
            </a:r>
            <a:r>
              <a:rPr lang="nl-BE" sz="2000" dirty="0" smtClean="0"/>
              <a:t>(</a:t>
            </a:r>
            <a:r>
              <a:rPr lang="nl-BE" sz="2000" i="1" dirty="0" smtClean="0"/>
              <a:t>projectmedewerker Toni </a:t>
            </a:r>
            <a:r>
              <a:rPr lang="nl-BE" sz="2000" i="1" dirty="0" err="1" smtClean="0"/>
              <a:t>Dohogne</a:t>
            </a:r>
            <a:r>
              <a:rPr lang="nl-BE" sz="2000" i="1" dirty="0" smtClean="0"/>
              <a:t> – toni.dohogne@podiumkunsten.be</a:t>
            </a:r>
            <a:r>
              <a:rPr lang="nl-BE" sz="2000" dirty="0" smtClean="0"/>
              <a:t>)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EC-Days, “Coproductie”-opleidingen &amp; backstage-tours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/>
              <a:t>CUE (Vakbeurs Theatertechniek)</a:t>
            </a:r>
          </a:p>
          <a:p>
            <a:pPr marL="342900" indent="-342900">
              <a:buBlip>
                <a:blip r:embed="rId5"/>
              </a:buBlip>
            </a:pPr>
            <a:r>
              <a:rPr lang="nl-BE" sz="2400" dirty="0" smtClean="0"/>
              <a:t>Duurzaamheidsprojecten: Jonge Sla/</a:t>
            </a:r>
            <a:r>
              <a:rPr lang="nl-BE" sz="2400" dirty="0" err="1" smtClean="0"/>
              <a:t>REcoEP</a:t>
            </a:r>
            <a:r>
              <a:rPr lang="nl-BE" sz="2400" dirty="0" smtClean="0"/>
              <a:t>/PULSE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621105"/>
            <a:ext cx="4968552" cy="591543"/>
          </a:xfrm>
          <a:prstGeom prst="rect">
            <a:avLst/>
          </a:prstGeom>
        </p:spPr>
      </p:pic>
      <p:grpSp>
        <p:nvGrpSpPr>
          <p:cNvPr id="5" name="Groep 4"/>
          <p:cNvGrpSpPr/>
          <p:nvPr/>
        </p:nvGrpSpPr>
        <p:grpSpPr>
          <a:xfrm>
            <a:off x="3491616" y="1972305"/>
            <a:ext cx="2159760" cy="1432776"/>
            <a:chOff x="4608004" y="1571022"/>
            <a:chExt cx="2160000" cy="1432776"/>
          </a:xfrm>
        </p:grpSpPr>
        <p:sp>
          <p:nvSpPr>
            <p:cNvPr id="6" name="Rechthoek 5"/>
            <p:cNvSpPr/>
            <p:nvPr/>
          </p:nvSpPr>
          <p:spPr>
            <a:xfrm>
              <a:off x="4608004" y="1571022"/>
              <a:ext cx="2160000" cy="143277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  <p:pic>
          <p:nvPicPr>
            <p:cNvPr id="7" name="Afbeelding 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1848635"/>
              <a:ext cx="1907972" cy="913786"/>
            </a:xfrm>
            <a:prstGeom prst="rect">
              <a:avLst/>
            </a:prstGeom>
          </p:spPr>
        </p:pic>
      </p:grpSp>
      <p:pic>
        <p:nvPicPr>
          <p:cNvPr id="14" name="Afbeelding 13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40152" y="1802397"/>
            <a:ext cx="2603657" cy="1554595"/>
          </a:xfrm>
          <a:prstGeom prst="rect">
            <a:avLst/>
          </a:prstGeom>
        </p:spPr>
      </p:pic>
      <p:grpSp>
        <p:nvGrpSpPr>
          <p:cNvPr id="2" name="Groep 1"/>
          <p:cNvGrpSpPr/>
          <p:nvPr/>
        </p:nvGrpSpPr>
        <p:grpSpPr>
          <a:xfrm>
            <a:off x="6111137" y="3470522"/>
            <a:ext cx="1868113" cy="913894"/>
            <a:chOff x="6271550" y="3470522"/>
            <a:chExt cx="1917246" cy="845025"/>
          </a:xfrm>
        </p:grpSpPr>
        <p:pic>
          <p:nvPicPr>
            <p:cNvPr id="1028" name="Picture 4" descr="http://www.jongesla.be/sites/default/files/logos/vti_logo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5256" y="3470522"/>
              <a:ext cx="381000" cy="390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ttp://www.jongesla.be/sites/default/files/logos/ecolife_logo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3501008"/>
              <a:ext cx="952500" cy="285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http://www.jongesla.be/sites/default/files/logos/bam-bijschrift-cmyk-NL_klein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6296" y="3896446"/>
              <a:ext cx="952500" cy="4191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http://www.jongesla.be/sites/default/files/logos/mckl.jp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1550" y="3965922"/>
              <a:ext cx="838200" cy="285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Groep 15"/>
          <p:cNvGrpSpPr/>
          <p:nvPr/>
        </p:nvGrpSpPr>
        <p:grpSpPr>
          <a:xfrm>
            <a:off x="8051229" y="3356992"/>
            <a:ext cx="825206" cy="978593"/>
            <a:chOff x="8051229" y="3356992"/>
            <a:chExt cx="825206" cy="978593"/>
          </a:xfrm>
        </p:grpSpPr>
        <p:pic>
          <p:nvPicPr>
            <p:cNvPr id="3" name="Afbeelding 2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51229" y="3356992"/>
              <a:ext cx="769243" cy="609850"/>
            </a:xfrm>
            <a:prstGeom prst="rect">
              <a:avLst/>
            </a:prstGeom>
          </p:spPr>
        </p:pic>
        <p:pic>
          <p:nvPicPr>
            <p:cNvPr id="15" name="Afbeelding 14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51229" y="4005503"/>
              <a:ext cx="825206" cy="330082"/>
            </a:xfrm>
            <a:prstGeom prst="rect">
              <a:avLst/>
            </a:prstGeom>
          </p:spPr>
        </p:pic>
      </p:grpSp>
      <p:sp>
        <p:nvSpPr>
          <p:cNvPr id="8" name="Rechthoek 7"/>
          <p:cNvSpPr/>
          <p:nvPr/>
        </p:nvSpPr>
        <p:spPr>
          <a:xfrm>
            <a:off x="6012160" y="3356992"/>
            <a:ext cx="2864275" cy="11201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2050" name="Picture 2" descr="PULSE"/>
          <p:cNvPicPr>
            <a:picLocks noChangeAspect="1" noChangeArrowheads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72200" y="3392810"/>
            <a:ext cx="2133271" cy="108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87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0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14" name="Tekstvak 13"/>
          <p:cNvSpPr txBox="1"/>
          <p:nvPr/>
        </p:nvSpPr>
        <p:spPr>
          <a:xfrm>
            <a:off x="900000" y="3284984"/>
            <a:ext cx="8244000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 sz="300" dirty="0" smtClean="0"/>
          </a:p>
          <a:p>
            <a:pPr>
              <a:tabLst>
                <a:tab pos="354013" algn="l"/>
              </a:tabLst>
            </a:pPr>
            <a:r>
              <a:rPr lang="nl-BE" sz="2400" dirty="0" smtClean="0"/>
              <a:t>	VVC: Vereniging Vlaamse Cultuur- &amp; Gemeenschapscentra</a:t>
            </a:r>
          </a:p>
          <a:p>
            <a:pPr>
              <a:tabLst>
                <a:tab pos="354013" algn="l"/>
              </a:tabLst>
            </a:pPr>
            <a:r>
              <a:rPr lang="nl-BE" sz="2400" dirty="0" smtClean="0"/>
              <a:t>	Locus/</a:t>
            </a:r>
            <a:r>
              <a:rPr lang="nl-BE" sz="2400" dirty="0" err="1" smtClean="0"/>
              <a:t>Cultuurconnect</a:t>
            </a:r>
            <a:r>
              <a:rPr lang="nl-BE" sz="2400" dirty="0" smtClean="0"/>
              <a:t>: Steunpunt Lokaal Cultuurbeleid </a:t>
            </a:r>
            <a:r>
              <a:rPr lang="nl-BE" sz="2000" dirty="0" smtClean="0"/>
              <a:t>(CC/bib)</a:t>
            </a:r>
          </a:p>
          <a:p>
            <a:pPr marL="892175" indent="-355600">
              <a:buFont typeface="Wingdings 3" panose="05040102010807070707" pitchFamily="18" charset="2"/>
              <a:buChar char="_"/>
              <a:tabLst>
                <a:tab pos="892175" algn="l"/>
              </a:tabLst>
            </a:pPr>
            <a:r>
              <a:rPr lang="nl-BE" sz="2000" dirty="0" smtClean="0"/>
              <a:t>Project </a:t>
            </a:r>
            <a:r>
              <a:rPr lang="nl-BE" sz="2000" dirty="0" err="1" smtClean="0"/>
              <a:t>Livestreaming</a:t>
            </a:r>
            <a:endParaRPr lang="nl-BE" sz="2000" dirty="0"/>
          </a:p>
          <a:p>
            <a:pPr>
              <a:tabLst>
                <a:tab pos="354013" algn="l"/>
              </a:tabLst>
            </a:pPr>
            <a:r>
              <a:rPr lang="nl-BE" sz="2400" dirty="0"/>
              <a:t>	</a:t>
            </a:r>
            <a:r>
              <a:rPr lang="nl-BE" sz="2400" dirty="0" smtClean="0"/>
              <a:t>Faro: Vlaams Steunpunt voor Cultureel Erfgoed </a:t>
            </a:r>
            <a:r>
              <a:rPr lang="nl-BE" sz="2000" dirty="0" smtClean="0"/>
              <a:t>(musea)</a:t>
            </a:r>
          </a:p>
          <a:p>
            <a:pPr marL="720725" indent="-184150">
              <a:buFont typeface="Wingdings 3" panose="05040102010807070707" pitchFamily="18" charset="2"/>
              <a:buChar char="_"/>
              <a:tabLst>
                <a:tab pos="720725" algn="l"/>
              </a:tabLst>
            </a:pPr>
            <a:r>
              <a:rPr lang="nl-BE" sz="2000" dirty="0"/>
              <a:t>	</a:t>
            </a:r>
            <a:r>
              <a:rPr lang="nl-BE" sz="2000" dirty="0" smtClean="0"/>
              <a:t>Werkgroep ‘Museale tentoonstellingstechnieken’</a:t>
            </a:r>
          </a:p>
          <a:p>
            <a:pPr>
              <a:tabLst>
                <a:tab pos="354013" algn="l"/>
              </a:tabLst>
            </a:pPr>
            <a:r>
              <a:rPr lang="nl-BE" sz="2400" dirty="0"/>
              <a:t>	</a:t>
            </a:r>
            <a:r>
              <a:rPr lang="nl-BE" sz="2400" dirty="0" err="1" smtClean="0"/>
              <a:t>Opendoek</a:t>
            </a:r>
            <a:r>
              <a:rPr lang="nl-BE" sz="2400" dirty="0" smtClean="0"/>
              <a:t>: Federatie Amateurtheater Vlaanderen</a:t>
            </a:r>
          </a:p>
          <a:p>
            <a:pPr>
              <a:tabLst>
                <a:tab pos="354013" algn="l"/>
              </a:tabLst>
            </a:pPr>
            <a:r>
              <a:rPr lang="nl-BE" sz="2400" dirty="0" smtClean="0"/>
              <a:t>	ATPS: </a:t>
            </a:r>
            <a:r>
              <a:rPr lang="nl-BE" sz="2400" dirty="0" err="1" smtClean="0"/>
              <a:t>Association</a:t>
            </a:r>
            <a:r>
              <a:rPr lang="nl-BE" sz="2400" dirty="0" smtClean="0"/>
              <a:t> des </a:t>
            </a:r>
            <a:r>
              <a:rPr lang="nl-BE" sz="2400" dirty="0" err="1" smtClean="0"/>
              <a:t>Techniciens</a:t>
            </a:r>
            <a:r>
              <a:rPr lang="nl-BE" sz="2400" dirty="0" smtClean="0"/>
              <a:t> </a:t>
            </a:r>
            <a:r>
              <a:rPr lang="nl-BE" sz="2400" dirty="0" err="1" smtClean="0"/>
              <a:t>Professionels</a:t>
            </a:r>
            <a:r>
              <a:rPr lang="nl-BE" sz="2400" dirty="0" smtClean="0"/>
              <a:t> du </a:t>
            </a:r>
            <a:r>
              <a:rPr lang="nl-BE" sz="2400" dirty="0" err="1" smtClean="0"/>
              <a:t>Spèctacle</a:t>
            </a:r>
            <a:endParaRPr lang="nl-BE" sz="2400" dirty="0"/>
          </a:p>
          <a:p>
            <a:pPr>
              <a:tabLst>
                <a:tab pos="354013" algn="l"/>
              </a:tabLst>
            </a:pPr>
            <a:endParaRPr lang="nl-BE" sz="800" dirty="0" smtClean="0"/>
          </a:p>
          <a:p>
            <a:pPr>
              <a:tabLst>
                <a:tab pos="354013" algn="l"/>
              </a:tabLst>
            </a:pPr>
            <a:r>
              <a:rPr lang="nl-BE" sz="2400" dirty="0" smtClean="0"/>
              <a:t>	=&gt; gecoöpteerde leden </a:t>
            </a:r>
            <a:r>
              <a:rPr lang="nl-BE" sz="2400" dirty="0"/>
              <a:t>in </a:t>
            </a:r>
            <a:r>
              <a:rPr lang="nl-BE" sz="2400" dirty="0" smtClean="0"/>
              <a:t>RVB</a:t>
            </a:r>
          </a:p>
          <a:p>
            <a:pPr>
              <a:tabLst>
                <a:tab pos="354013" algn="l"/>
              </a:tabLst>
            </a:pPr>
            <a:endParaRPr lang="nl-BE" sz="800" dirty="0" smtClean="0"/>
          </a:p>
          <a:p>
            <a:pPr>
              <a:tabLst>
                <a:tab pos="354013" algn="l"/>
              </a:tabLst>
            </a:pPr>
            <a:r>
              <a:rPr lang="nl-BE" sz="2400" dirty="0"/>
              <a:t>	</a:t>
            </a:r>
            <a:r>
              <a:rPr lang="nl-BE" sz="2400" dirty="0" smtClean="0"/>
              <a:t>ISOC: </a:t>
            </a:r>
            <a:r>
              <a:rPr lang="nl-BE" sz="2400" dirty="0" err="1" smtClean="0"/>
              <a:t>InterSectoraal</a:t>
            </a:r>
            <a:r>
              <a:rPr lang="nl-BE" sz="2400" dirty="0" smtClean="0"/>
              <a:t> Overleg Cultuurbeleid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992" y="2113992"/>
            <a:ext cx="1759688" cy="1170992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564622"/>
            <a:ext cx="1440161" cy="186009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569" y="2132856"/>
            <a:ext cx="1307207" cy="1075086"/>
          </a:xfrm>
          <a:prstGeom prst="rect">
            <a:avLst/>
          </a:prstGeom>
        </p:spPr>
      </p:pic>
      <p:sp>
        <p:nvSpPr>
          <p:cNvPr id="11" name="Tekstvak 10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>
                <a:solidFill>
                  <a:srgbClr val="00B050"/>
                </a:solidFill>
              </a:rPr>
              <a:t>PARTNERSHIPS &amp; PROJECTS</a:t>
            </a:r>
            <a:endParaRPr lang="nl-BE" sz="3600" b="1" i="1" u="sng" dirty="0" smtClean="0">
              <a:solidFill>
                <a:srgbClr val="00B050"/>
              </a:solidFill>
            </a:endParaRPr>
          </a:p>
        </p:txBody>
      </p:sp>
      <p:pic>
        <p:nvPicPr>
          <p:cNvPr id="1026" name="Picture 2" descr="http://www.duvalbranding.com/img/uploads/sized/CULTUURCONNECT_logo4-834x630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371" y="2132856"/>
            <a:ext cx="1449589" cy="107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www.stepp.be/media/images/ATPS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21518" y="2412924"/>
            <a:ext cx="1586986" cy="60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Afbeeldingsresultaat voor opendoek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00770" y="1985145"/>
            <a:ext cx="1221326" cy="1299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56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0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14" name="Tekstvak 13"/>
          <p:cNvSpPr txBox="1"/>
          <p:nvPr/>
        </p:nvSpPr>
        <p:spPr>
          <a:xfrm>
            <a:off x="900000" y="3284984"/>
            <a:ext cx="82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4"/>
              </a:buBlip>
            </a:pPr>
            <a:r>
              <a:rPr lang="nl-BE" sz="2400" dirty="0" smtClean="0"/>
              <a:t>Strategische </a:t>
            </a:r>
            <a:r>
              <a:rPr lang="nl-BE" sz="2400" dirty="0" err="1" smtClean="0"/>
              <a:t>AdviesRaad</a:t>
            </a:r>
            <a:r>
              <a:rPr lang="nl-BE" sz="2400" dirty="0" smtClean="0"/>
              <a:t> Cultuur, Jeugd, Sport &amp; Media - Sectorraad Kunsten </a:t>
            </a:r>
            <a:r>
              <a:rPr lang="nl-BE" sz="2400" dirty="0"/>
              <a:t>&amp; </a:t>
            </a:r>
            <a:r>
              <a:rPr lang="nl-BE" sz="2400" dirty="0" smtClean="0"/>
              <a:t>Erfgoed (</a:t>
            </a:r>
            <a:r>
              <a:rPr lang="nl-BE" sz="2400" i="1" dirty="0"/>
              <a:t>Johan </a:t>
            </a:r>
            <a:r>
              <a:rPr lang="nl-BE" sz="2400" i="1" dirty="0" err="1"/>
              <a:t>Penson</a:t>
            </a:r>
            <a:r>
              <a:rPr lang="nl-BE" sz="2400" dirty="0" smtClean="0"/>
              <a:t>)</a:t>
            </a:r>
          </a:p>
          <a:p>
            <a:pPr marL="800100" lvl="1" indent="-342900">
              <a:buFont typeface="Wingdings" panose="05000000000000000000" pitchFamily="2" charset="2"/>
              <a:buChar char="ð"/>
            </a:pPr>
            <a:r>
              <a:rPr lang="nl-BE" sz="2000" dirty="0" smtClean="0"/>
              <a:t>SARC-Memorandum “Bouwen aan culturele ruimtes: technische prioriteiten voor culturele infrastructuur”</a:t>
            </a:r>
          </a:p>
          <a:p>
            <a:pPr marL="800100" lvl="1" indent="-342900">
              <a:buFont typeface="Wingdings" panose="05000000000000000000" pitchFamily="2" charset="2"/>
              <a:buChar char="ð"/>
            </a:pPr>
            <a:r>
              <a:rPr lang="nl-BE" sz="2000" dirty="0"/>
              <a:t>Project “Inventarisatie Culturele Infrastructuur”</a:t>
            </a:r>
            <a:endParaRPr lang="nl-BE" sz="2000" dirty="0" smtClean="0"/>
          </a:p>
          <a:p>
            <a:pPr marL="342900" indent="-342900">
              <a:buBlip>
                <a:blip r:embed="rId4"/>
              </a:buBlip>
              <a:tabLst>
                <a:tab pos="354013" algn="l"/>
              </a:tabLst>
            </a:pPr>
            <a:r>
              <a:rPr lang="nl-BE" sz="2400" dirty="0" smtClean="0"/>
              <a:t>Gesprekspartner kabinet </a:t>
            </a:r>
            <a:r>
              <a:rPr lang="nl-BE" sz="2400" dirty="0" err="1" smtClean="0"/>
              <a:t>Schauvliege</a:t>
            </a:r>
            <a:r>
              <a:rPr lang="nl-BE" sz="2400" dirty="0" smtClean="0"/>
              <a:t> </a:t>
            </a:r>
            <a:r>
              <a:rPr lang="nl-BE" sz="2400" dirty="0" err="1" smtClean="0"/>
              <a:t>ikv</a:t>
            </a:r>
            <a:r>
              <a:rPr lang="nl-BE" sz="2400" dirty="0" smtClean="0"/>
              <a:t> </a:t>
            </a:r>
            <a:r>
              <a:rPr lang="nl-BE" sz="2400" dirty="0" err="1" smtClean="0"/>
              <a:t>Vlarem</a:t>
            </a:r>
            <a:r>
              <a:rPr lang="nl-BE" sz="2400" dirty="0" smtClean="0"/>
              <a:t>-trein</a:t>
            </a:r>
          </a:p>
          <a:p>
            <a:pPr marL="800100" lvl="1" indent="-342900">
              <a:buFont typeface="Wingdings" panose="05000000000000000000" pitchFamily="2" charset="2"/>
              <a:buChar char="ð"/>
              <a:tabLst>
                <a:tab pos="354013" algn="l"/>
              </a:tabLst>
            </a:pPr>
            <a:r>
              <a:rPr lang="nl-BE" sz="2000" dirty="0" smtClean="0"/>
              <a:t>Geluidsnormen / </a:t>
            </a:r>
            <a:r>
              <a:rPr lang="nl-BE" sz="2000" dirty="0" err="1" smtClean="0"/>
              <a:t>Inkanteling</a:t>
            </a:r>
            <a:r>
              <a:rPr lang="nl-BE" sz="2000" dirty="0" smtClean="0"/>
              <a:t> KB Schouwspelzalen</a:t>
            </a:r>
          </a:p>
          <a:p>
            <a:pPr marL="342900" indent="-342900">
              <a:buBlip>
                <a:blip r:embed="rId4"/>
              </a:buBlip>
              <a:tabLst>
                <a:tab pos="354013" algn="l"/>
              </a:tabLst>
            </a:pPr>
            <a:r>
              <a:rPr lang="nl-BE" sz="2400" dirty="0" smtClean="0"/>
              <a:t>Verzamelnota trekkenwanden</a:t>
            </a:r>
          </a:p>
          <a:p>
            <a:pPr marL="800100" lvl="2" indent="-342900">
              <a:buFont typeface="Wingdings 3" panose="05040102010807070707" pitchFamily="18" charset="2"/>
              <a:buChar char=""/>
              <a:tabLst>
                <a:tab pos="354013" algn="l"/>
              </a:tabLst>
            </a:pPr>
            <a:r>
              <a:rPr lang="nl-BE" sz="2000" dirty="0" smtClean="0"/>
              <a:t>Aanpassing subsidievoorwaarden </a:t>
            </a:r>
            <a:r>
              <a:rPr lang="nl-BE" sz="2000" dirty="0" err="1" smtClean="0"/>
              <a:t>FoCI</a:t>
            </a:r>
            <a:endParaRPr lang="nl-BE" sz="2000" dirty="0"/>
          </a:p>
        </p:txBody>
      </p:sp>
      <p:sp>
        <p:nvSpPr>
          <p:cNvPr id="7" name="Tekstvak 6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>
                <a:solidFill>
                  <a:srgbClr val="00B050"/>
                </a:solidFill>
              </a:rPr>
              <a:t>PARTNERSHIPS &amp; PROJECTS</a:t>
            </a:r>
            <a:endParaRPr lang="nl-BE" sz="3600" b="1" i="1" u="sng" dirty="0" smtClean="0">
              <a:solidFill>
                <a:srgbClr val="00B050"/>
              </a:solidFill>
            </a:endParaRPr>
          </a:p>
        </p:txBody>
      </p:sp>
      <p:sp>
        <p:nvSpPr>
          <p:cNvPr id="2" name="AutoShape 4" descr="Afbeeldingsresultaat voor vlaamse overhei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3" name="AutoShape 6" descr="Afbeeldingsresultaat voor vlaamse overhei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pic>
        <p:nvPicPr>
          <p:cNvPr id="3080" name="Picture 8" descr="http://www3.vlaanderen.be/samenvoorsyrie/wp-content/uploads/2015/09/Vlaamse-overheid_vol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72074"/>
            <a:ext cx="2592288" cy="101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cjsm.be/cultuur/sites/cjsm.cultuur/files/public/images/171127_combilogo_fonds_cult_infrastructuur_zw_0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199389"/>
            <a:ext cx="4752528" cy="95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32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7" y="3338760"/>
            <a:ext cx="7049940" cy="187328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10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14" name="Tekstvak 13"/>
          <p:cNvSpPr txBox="1"/>
          <p:nvPr/>
        </p:nvSpPr>
        <p:spPr>
          <a:xfrm>
            <a:off x="900000" y="3284984"/>
            <a:ext cx="82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4"/>
              </a:buBlip>
              <a:tabLst>
                <a:tab pos="354013" algn="l"/>
              </a:tabLst>
            </a:pPr>
            <a:r>
              <a:rPr lang="nl-BE" sz="2400" dirty="0"/>
              <a:t>Brusselse Hoofdstedelijke regering:</a:t>
            </a:r>
            <a:endParaRPr lang="nl-BE" sz="2000" dirty="0"/>
          </a:p>
          <a:p>
            <a:pPr>
              <a:tabLst>
                <a:tab pos="354013" algn="l"/>
              </a:tabLst>
            </a:pPr>
            <a:r>
              <a:rPr lang="nl-BE" sz="2000" dirty="0" smtClean="0">
                <a:sym typeface="Wingdings 3"/>
              </a:rPr>
              <a:t>	 </a:t>
            </a:r>
            <a:r>
              <a:rPr lang="nl-BE" sz="2000" dirty="0"/>
              <a:t>Geluidsnormen</a:t>
            </a:r>
          </a:p>
          <a:p>
            <a:pPr marL="342900" indent="-342900">
              <a:buBlip>
                <a:blip r:embed="rId4"/>
              </a:buBlip>
              <a:tabLst>
                <a:tab pos="354013" algn="l"/>
              </a:tabLst>
            </a:pPr>
            <a:r>
              <a:rPr lang="nl-BE" sz="2400" dirty="0" smtClean="0"/>
              <a:t>Europees en federaal:</a:t>
            </a:r>
            <a:endParaRPr lang="nl-BE" sz="2000" dirty="0"/>
          </a:p>
          <a:p>
            <a:pPr>
              <a:tabLst>
                <a:tab pos="354013" algn="l"/>
              </a:tabLst>
            </a:pPr>
            <a:r>
              <a:rPr lang="nl-BE" sz="2000" dirty="0" smtClean="0">
                <a:sym typeface="Wingdings 3"/>
              </a:rPr>
              <a:t>	 </a:t>
            </a:r>
            <a:r>
              <a:rPr lang="nl-BE" sz="2000" dirty="0" err="1" smtClean="0"/>
              <a:t>Ecodesign</a:t>
            </a:r>
            <a:r>
              <a:rPr lang="nl-BE" sz="2000" dirty="0" smtClean="0"/>
              <a:t>-regelgeving</a:t>
            </a:r>
            <a:endParaRPr lang="nl-BE" sz="2400" dirty="0" smtClean="0"/>
          </a:p>
        </p:txBody>
      </p:sp>
      <p:sp>
        <p:nvSpPr>
          <p:cNvPr id="7" name="Tekstvak 6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>
                <a:solidFill>
                  <a:srgbClr val="00B050"/>
                </a:solidFill>
              </a:rPr>
              <a:t>PARTNERSHIPS &amp; PROJECTS</a:t>
            </a:r>
            <a:endParaRPr lang="nl-BE" sz="3600" b="1" i="1" u="sng" dirty="0" smtClean="0">
              <a:solidFill>
                <a:srgbClr val="00B050"/>
              </a:solidFill>
            </a:endParaRPr>
          </a:p>
        </p:txBody>
      </p:sp>
      <p:pic>
        <p:nvPicPr>
          <p:cNvPr id="3074" name="Picture 2" descr="https://upload.wikimedia.org/wikipedia/commons/thumb/e/eb/Flag_Belgium_brussels.svg/220px-Flag_Belgium_brussels.svg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714" y="2172074"/>
            <a:ext cx="1511965" cy="101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Afbeeldingsresultaat voor vlaamse overhei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3" name="AutoShape 6" descr="Afbeeldingsresultaat voor vlaamse overhei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pic>
        <p:nvPicPr>
          <p:cNvPr id="3080" name="Picture 8" descr="http://www3.vlaanderen.be/samenvoorsyrie/wp-content/uploads/2015/09/Vlaamse-overheid_vol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72074"/>
            <a:ext cx="2592288" cy="101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025" y="2172074"/>
            <a:ext cx="1515399" cy="1010267"/>
          </a:xfrm>
          <a:prstGeom prst="rect">
            <a:avLst/>
          </a:prstGeom>
        </p:spPr>
      </p:pic>
      <p:grpSp>
        <p:nvGrpSpPr>
          <p:cNvPr id="12" name="Groep 11"/>
          <p:cNvGrpSpPr/>
          <p:nvPr/>
        </p:nvGrpSpPr>
        <p:grpSpPr>
          <a:xfrm>
            <a:off x="5220072" y="2172074"/>
            <a:ext cx="1551978" cy="1011380"/>
            <a:chOff x="5606684" y="5344012"/>
            <a:chExt cx="1513952" cy="1222516"/>
          </a:xfrm>
        </p:grpSpPr>
        <p:sp>
          <p:nvSpPr>
            <p:cNvPr id="13" name="Rechthoek 12"/>
            <p:cNvSpPr/>
            <p:nvPr/>
          </p:nvSpPr>
          <p:spPr>
            <a:xfrm>
              <a:off x="5606684" y="5344012"/>
              <a:ext cx="1513952" cy="12225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pic>
          <p:nvPicPr>
            <p:cNvPr id="15" name="Afbeelding 14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6684" y="5344012"/>
              <a:ext cx="1513952" cy="1222516"/>
            </a:xfrm>
            <a:prstGeom prst="rect">
              <a:avLst/>
            </a:prstGeom>
          </p:spPr>
        </p:pic>
      </p:grpSp>
      <p:pic>
        <p:nvPicPr>
          <p:cNvPr id="7170" name="Picture 2" descr="Afbeeldingsresultaat voor labo voor lichttechnologie gent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765" y="3861048"/>
            <a:ext cx="3445659" cy="137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679" y="5301208"/>
            <a:ext cx="3077704" cy="73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99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5" y="3338759"/>
            <a:ext cx="7049938" cy="187327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8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04664"/>
            <a:ext cx="8028384" cy="6021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27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8" name="Picture 24" descr="Afbeeldingsresultaat voor logo oko overleg kunstenorganisati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28933"/>
            <a:ext cx="2037592" cy="134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fbeelding 2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31305" y="3338759"/>
            <a:ext cx="7049938" cy="187327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8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grpSp>
        <p:nvGrpSpPr>
          <p:cNvPr id="37" name="Groep 36"/>
          <p:cNvGrpSpPr/>
          <p:nvPr/>
        </p:nvGrpSpPr>
        <p:grpSpPr>
          <a:xfrm>
            <a:off x="1726739" y="260648"/>
            <a:ext cx="6368770" cy="6408712"/>
            <a:chOff x="1763688" y="260648"/>
            <a:chExt cx="6368770" cy="6408712"/>
          </a:xfrm>
        </p:grpSpPr>
        <p:sp>
          <p:nvSpPr>
            <p:cNvPr id="30" name="Tekstvak 29"/>
            <p:cNvSpPr txBox="1"/>
            <p:nvPr/>
          </p:nvSpPr>
          <p:spPr>
            <a:xfrm>
              <a:off x="6905744" y="5085184"/>
              <a:ext cx="105990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sz="9600" b="1" dirty="0" smtClean="0"/>
                <a:t>…</a:t>
              </a:r>
              <a:endParaRPr lang="nl-BE" sz="9600" b="1" dirty="0"/>
            </a:p>
          </p:txBody>
        </p:sp>
        <p:pic>
          <p:nvPicPr>
            <p:cNvPr id="1074" name="Picture 50" descr="Afbeeldingsresultaat voor opera europa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3968" y="728855"/>
              <a:ext cx="1259720" cy="4805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6" name="Picture 42" descr="http://cultuurcentra.be/img/uploads/afbeeldingen/VVBAD_Hoofdlogo_met_rand_rgb.jpg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3084" y="4323924"/>
              <a:ext cx="1060038" cy="7137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2" name="Picture 48" descr="Afbeeldingsresultaat voor vvsg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20" y="5401802"/>
              <a:ext cx="1058812" cy="1058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4" name="Picture 40" descr="logo sociare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3968" y="1814541"/>
              <a:ext cx="1259802" cy="6783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2" name="Picture 38" descr="logo astrac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3011" y="3482327"/>
              <a:ext cx="1185373" cy="3013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0" name="Picture 36" descr="logo ACC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8595" y="2972939"/>
              <a:ext cx="1043620" cy="3840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6" name="Picture 32" descr="Afbeeldingsresultaat voor federatie sociaal cultureel werk"/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788" y="2936330"/>
              <a:ext cx="1223180" cy="9853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Afbeelding 4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9128" y="1769939"/>
              <a:ext cx="1215120" cy="808614"/>
            </a:xfrm>
            <a:prstGeom prst="rect">
              <a:avLst/>
            </a:prstGeom>
          </p:spPr>
        </p:pic>
        <p:pic>
          <p:nvPicPr>
            <p:cNvPr id="9" name="Afbeelding 8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0578" y="1678553"/>
              <a:ext cx="1094317" cy="900000"/>
            </a:xfrm>
            <a:prstGeom prst="rect">
              <a:avLst/>
            </a:prstGeom>
          </p:spPr>
        </p:pic>
        <p:pic>
          <p:nvPicPr>
            <p:cNvPr id="10" name="Picture 2" descr="http://www.duvalbranding.com/img/uploads/sized/CULTUURCONNECT_logo4-834x630.png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8873" y="440648"/>
              <a:ext cx="1083087" cy="900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http://www.stepp.be/media/images/ATPS.jpg"/>
            <p:cNvPicPr>
              <a:picLocks noChangeAspect="1" noChangeArrowheads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6762056" y="1889482"/>
              <a:ext cx="1370402" cy="522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Afbeelding 11"/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3688" y="820609"/>
              <a:ext cx="1247394" cy="148511"/>
            </a:xfrm>
            <a:prstGeom prst="rect">
              <a:avLst/>
            </a:prstGeom>
          </p:spPr>
        </p:pic>
        <p:grpSp>
          <p:nvGrpSpPr>
            <p:cNvPr id="22" name="Groep 21"/>
            <p:cNvGrpSpPr/>
            <p:nvPr/>
          </p:nvGrpSpPr>
          <p:grpSpPr>
            <a:xfrm>
              <a:off x="1861191" y="1678553"/>
              <a:ext cx="1079880" cy="888814"/>
              <a:chOff x="1902172" y="404664"/>
              <a:chExt cx="1079880" cy="769656"/>
            </a:xfrm>
          </p:grpSpPr>
          <p:sp>
            <p:nvSpPr>
              <p:cNvPr id="14" name="Rechthoek 13"/>
              <p:cNvSpPr/>
              <p:nvPr/>
            </p:nvSpPr>
            <p:spPr>
              <a:xfrm>
                <a:off x="1902172" y="404664"/>
                <a:ext cx="1079880" cy="7696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dirty="0"/>
              </a:p>
            </p:txBody>
          </p:sp>
          <p:pic>
            <p:nvPicPr>
              <p:cNvPr id="15" name="Afbeelding 14"/>
              <p:cNvPicPr>
                <a:picLocks noChangeAspect="1"/>
              </p:cNvPicPr>
              <p:nvPr/>
            </p:nvPicPr>
            <p:blipFill>
              <a:blip r:embed="rId18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28172" y="553792"/>
                <a:ext cx="953880" cy="490866"/>
              </a:xfrm>
              <a:prstGeom prst="rect">
                <a:avLst/>
              </a:prstGeom>
            </p:spPr>
          </p:pic>
        </p:grpSp>
        <p:pic>
          <p:nvPicPr>
            <p:cNvPr id="1026" name="Picture 2" descr="Afbeeldingsresultaat voor kunstenpunt"/>
            <p:cNvPicPr>
              <a:picLocks noChangeAspect="1" noChangeArrowheads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4865" y="2780648"/>
              <a:ext cx="1243646" cy="12436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Afbeeldingsresultaat voor opendoek"/>
            <p:cNvPicPr>
              <a:picLocks noChangeAspect="1" noChangeArrowheads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7011149" y="440648"/>
              <a:ext cx="845638" cy="9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1"/>
            <p:cNvPicPr>
              <a:picLocks noChangeAspect="1" noChangeArrowheads="1"/>
            </p:cNvPicPr>
            <p:nvPr/>
          </p:nvPicPr>
          <p:blipFill rotWithShape="1">
            <a:blip r:embed="rId2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283968" y="4041208"/>
              <a:ext cx="1260000" cy="1172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8" name="Picture 14" descr="Afbeeldingsresultaat voor danspunt"/>
            <p:cNvPicPr>
              <a:picLocks noChangeAspect="1" noChangeArrowheads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5469" y="4509120"/>
              <a:ext cx="1208219" cy="3433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0" name="Picture 16" descr="Afbeeldingsresultaat voor poppunt"/>
            <p:cNvPicPr>
              <a:picLocks noChangeAspect="1" noChangeArrowheads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4401" y="5805264"/>
              <a:ext cx="1173423" cy="2353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2" name="Picture 18" descr="Afbeeldingsresultaat voor etwie"/>
            <p:cNvPicPr>
              <a:picLocks noChangeAspect="1" noChangeArrowheads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6364" y="3062555"/>
              <a:ext cx="1141740" cy="696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4" name="Picture 20" descr="Afbeeldingsresultaat voor het firmament"/>
            <p:cNvPicPr>
              <a:picLocks noChangeAspect="1" noChangeArrowheads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4292" y="5250568"/>
              <a:ext cx="1418792" cy="141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6" name="Picture 22" descr="Afbeeldingsresultaat voor kunstenloket"/>
            <p:cNvPicPr>
              <a:picLocks noChangeAspect="1" noChangeArrowheads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8139" y="4141387"/>
              <a:ext cx="1018237" cy="10182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8" name="Picture 34" descr="logo encc"/>
            <p:cNvPicPr>
              <a:picLocks noChangeAspect="1" noChangeArrowheads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3516" y="4101537"/>
              <a:ext cx="1128440" cy="1158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8" name="Picture 44" descr="http://cultuurcentra.be/img/uploads/afbeeldingen/logo_forum_amateurkunsten.png"/>
            <p:cNvPicPr>
              <a:picLocks noChangeAspect="1" noChangeArrowheads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3" y="761341"/>
              <a:ext cx="1181944" cy="3348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0" name="Picture 46" descr="http://cultuurcentra.be/img/uploads/afbeeldingen/logo_fov.png"/>
            <p:cNvPicPr>
              <a:picLocks noChangeAspect="1" noChangeArrowheads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8960" y="5607358"/>
              <a:ext cx="1143000" cy="647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hthoek 22"/>
            <p:cNvSpPr/>
            <p:nvPr/>
          </p:nvSpPr>
          <p:spPr>
            <a:xfrm>
              <a:off x="3023688" y="2655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2" name="Rechthoek 31"/>
            <p:cNvSpPr/>
            <p:nvPr/>
          </p:nvSpPr>
          <p:spPr>
            <a:xfrm>
              <a:off x="4283688" y="2655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3" name="Rechthoek 32"/>
            <p:cNvSpPr/>
            <p:nvPr/>
          </p:nvSpPr>
          <p:spPr>
            <a:xfrm>
              <a:off x="5543968" y="26064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4" name="Rechthoek 33"/>
            <p:cNvSpPr/>
            <p:nvPr/>
          </p:nvSpPr>
          <p:spPr>
            <a:xfrm>
              <a:off x="6803968" y="26064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5" name="Rechthoek 34"/>
            <p:cNvSpPr/>
            <p:nvPr/>
          </p:nvSpPr>
          <p:spPr>
            <a:xfrm>
              <a:off x="1763688" y="26064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67" name="Rechthoek 66"/>
            <p:cNvSpPr/>
            <p:nvPr/>
          </p:nvSpPr>
          <p:spPr>
            <a:xfrm>
              <a:off x="3023688" y="15209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68" name="Rechthoek 67"/>
            <p:cNvSpPr/>
            <p:nvPr/>
          </p:nvSpPr>
          <p:spPr>
            <a:xfrm>
              <a:off x="4283688" y="15209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69" name="Rechthoek 68"/>
            <p:cNvSpPr/>
            <p:nvPr/>
          </p:nvSpPr>
          <p:spPr>
            <a:xfrm>
              <a:off x="5543968" y="152064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70" name="Rechthoek 69"/>
            <p:cNvSpPr/>
            <p:nvPr/>
          </p:nvSpPr>
          <p:spPr>
            <a:xfrm>
              <a:off x="6803968" y="152064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71" name="Rechthoek 70"/>
            <p:cNvSpPr/>
            <p:nvPr/>
          </p:nvSpPr>
          <p:spPr>
            <a:xfrm>
              <a:off x="1763688" y="152064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81" name="Rechthoek 80"/>
            <p:cNvSpPr/>
            <p:nvPr/>
          </p:nvSpPr>
          <p:spPr>
            <a:xfrm>
              <a:off x="3023688" y="27809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82" name="Rechthoek 81"/>
            <p:cNvSpPr/>
            <p:nvPr/>
          </p:nvSpPr>
          <p:spPr>
            <a:xfrm>
              <a:off x="4283688" y="27809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83" name="Rechthoek 82"/>
            <p:cNvSpPr/>
            <p:nvPr/>
          </p:nvSpPr>
          <p:spPr>
            <a:xfrm>
              <a:off x="5543968" y="27809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84" name="Rechthoek 83"/>
            <p:cNvSpPr/>
            <p:nvPr/>
          </p:nvSpPr>
          <p:spPr>
            <a:xfrm>
              <a:off x="6803968" y="27809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85" name="Rechthoek 84"/>
            <p:cNvSpPr/>
            <p:nvPr/>
          </p:nvSpPr>
          <p:spPr>
            <a:xfrm>
              <a:off x="1763688" y="278092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88" name="Rechthoek 87"/>
            <p:cNvSpPr/>
            <p:nvPr/>
          </p:nvSpPr>
          <p:spPr>
            <a:xfrm>
              <a:off x="3023688" y="404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89" name="Rechthoek 88"/>
            <p:cNvSpPr/>
            <p:nvPr/>
          </p:nvSpPr>
          <p:spPr>
            <a:xfrm>
              <a:off x="4283688" y="404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0" name="Rechthoek 89"/>
            <p:cNvSpPr/>
            <p:nvPr/>
          </p:nvSpPr>
          <p:spPr>
            <a:xfrm>
              <a:off x="5543968" y="404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1" name="Rechthoek 90"/>
            <p:cNvSpPr/>
            <p:nvPr/>
          </p:nvSpPr>
          <p:spPr>
            <a:xfrm>
              <a:off x="6803968" y="404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2" name="Rechthoek 91"/>
            <p:cNvSpPr/>
            <p:nvPr/>
          </p:nvSpPr>
          <p:spPr>
            <a:xfrm>
              <a:off x="1763688" y="404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5" name="Rechthoek 94"/>
            <p:cNvSpPr/>
            <p:nvPr/>
          </p:nvSpPr>
          <p:spPr>
            <a:xfrm>
              <a:off x="3023688" y="530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6" name="Rechthoek 95"/>
            <p:cNvSpPr/>
            <p:nvPr/>
          </p:nvSpPr>
          <p:spPr>
            <a:xfrm>
              <a:off x="4283688" y="530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7" name="Rechthoek 96"/>
            <p:cNvSpPr/>
            <p:nvPr/>
          </p:nvSpPr>
          <p:spPr>
            <a:xfrm>
              <a:off x="5543968" y="530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8" name="Rechthoek 97"/>
            <p:cNvSpPr/>
            <p:nvPr/>
          </p:nvSpPr>
          <p:spPr>
            <a:xfrm>
              <a:off x="6803968" y="530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9" name="Rechthoek 98"/>
            <p:cNvSpPr/>
            <p:nvPr/>
          </p:nvSpPr>
          <p:spPr>
            <a:xfrm>
              <a:off x="1763688" y="5301208"/>
              <a:ext cx="1260000" cy="126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28" name="Afgeronde rechthoek 27"/>
          <p:cNvSpPr/>
          <p:nvPr/>
        </p:nvSpPr>
        <p:spPr>
          <a:xfrm>
            <a:off x="1750145" y="254631"/>
            <a:ext cx="6300280" cy="6295680"/>
          </a:xfrm>
          <a:prstGeom prst="roundRect">
            <a:avLst/>
          </a:prstGeom>
          <a:noFill/>
          <a:ln w="317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810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431305" y="3338759"/>
            <a:ext cx="7049938" cy="187327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pic>
        <p:nvPicPr>
          <p:cNvPr id="8" name="Picture 2" descr="K:\BASTT\Activiteiten\Archief 2013\5 juni on the move\projectie\sponsors\kleur\step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44834" y="1047825"/>
            <a:ext cx="2340000" cy="491307"/>
          </a:xfrm>
          <a:prstGeom prst="rect">
            <a:avLst/>
          </a:prstGeom>
          <a:noFill/>
        </p:spPr>
      </p:pic>
      <p:sp>
        <p:nvSpPr>
          <p:cNvPr id="9" name="Tekstvak 8"/>
          <p:cNvSpPr txBox="1"/>
          <p:nvPr/>
        </p:nvSpPr>
        <p:spPr>
          <a:xfrm>
            <a:off x="0" y="1611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i="1" u="sng" dirty="0" smtClean="0">
                <a:solidFill>
                  <a:srgbClr val="00B050"/>
                </a:solidFill>
              </a:rPr>
              <a:t>CONTACT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143848" y="5877272"/>
            <a:ext cx="306000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nl-BE" sz="2000" dirty="0" err="1" smtClean="0"/>
              <a:t>Frankie</a:t>
            </a:r>
            <a:r>
              <a:rPr lang="nl-BE" sz="2000" dirty="0" smtClean="0"/>
              <a:t> Goethals</a:t>
            </a:r>
          </a:p>
          <a:p>
            <a:pPr algn="ctr"/>
            <a:r>
              <a:rPr lang="nl-BE" sz="2000" dirty="0" smtClean="0"/>
              <a:t>voorzitter@stepp.be</a:t>
            </a:r>
            <a:endParaRPr lang="nl-BE" sz="2000" dirty="0"/>
          </a:p>
        </p:txBody>
      </p:sp>
      <p:sp>
        <p:nvSpPr>
          <p:cNvPr id="11" name="Tekstvak 10"/>
          <p:cNvSpPr txBox="1"/>
          <p:nvPr/>
        </p:nvSpPr>
        <p:spPr>
          <a:xfrm>
            <a:off x="3024168" y="5873432"/>
            <a:ext cx="306000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nl-BE" sz="2000" dirty="0" smtClean="0"/>
              <a:t>Bert Moerman</a:t>
            </a:r>
          </a:p>
          <a:p>
            <a:pPr algn="ctr"/>
            <a:r>
              <a:rPr lang="nl-BE" sz="2000" dirty="0" smtClean="0"/>
              <a:t>ondervoorzitter@stepp.be</a:t>
            </a:r>
            <a:endParaRPr lang="nl-BE" sz="2000" dirty="0"/>
          </a:p>
        </p:txBody>
      </p:sp>
      <p:sp>
        <p:nvSpPr>
          <p:cNvPr id="12" name="Tekstvak 11"/>
          <p:cNvSpPr txBox="1"/>
          <p:nvPr/>
        </p:nvSpPr>
        <p:spPr>
          <a:xfrm>
            <a:off x="6484144" y="5877272"/>
            <a:ext cx="1828001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nl-BE" sz="2000" dirty="0" smtClean="0"/>
              <a:t>Lies De Backere</a:t>
            </a:r>
          </a:p>
          <a:p>
            <a:pPr algn="ctr"/>
            <a:r>
              <a:rPr lang="nl-BE" sz="2000" dirty="0" smtClean="0"/>
              <a:t>info@stepp.be</a:t>
            </a:r>
            <a:endParaRPr lang="nl-BE" sz="2000" dirty="0"/>
          </a:p>
        </p:txBody>
      </p:sp>
      <p:grpSp>
        <p:nvGrpSpPr>
          <p:cNvPr id="14" name="Groep 13"/>
          <p:cNvGrpSpPr>
            <a:grpSpLocks noChangeAspect="1"/>
          </p:cNvGrpSpPr>
          <p:nvPr/>
        </p:nvGrpSpPr>
        <p:grpSpPr>
          <a:xfrm>
            <a:off x="3059832" y="4480148"/>
            <a:ext cx="2966436" cy="1181100"/>
            <a:chOff x="3024187" y="4040857"/>
            <a:chExt cx="3708053" cy="1476375"/>
          </a:xfrm>
        </p:grpSpPr>
        <p:pic>
          <p:nvPicPr>
            <p:cNvPr id="5" name="Afbeelding 4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187" y="4040857"/>
              <a:ext cx="3095625" cy="1476375"/>
            </a:xfrm>
            <a:prstGeom prst="rect">
              <a:avLst/>
            </a:prstGeom>
          </p:spPr>
        </p:pic>
        <p:pic>
          <p:nvPicPr>
            <p:cNvPr id="13" name="Afbeelding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535" y="4365103"/>
              <a:ext cx="805705" cy="805705"/>
            </a:xfrm>
            <a:prstGeom prst="rect">
              <a:avLst/>
            </a:prstGeom>
          </p:spPr>
        </p:pic>
      </p:grpSp>
      <p:pic>
        <p:nvPicPr>
          <p:cNvPr id="2" name="Afbeelding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642" y="980728"/>
            <a:ext cx="2492494" cy="792088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3126283" y="1903472"/>
            <a:ext cx="289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BE" sz="2400" b="1" dirty="0" smtClean="0"/>
              <a:t>STEPP vzw</a:t>
            </a:r>
          </a:p>
          <a:p>
            <a:pPr algn="ctr"/>
            <a:r>
              <a:rPr lang="nl-BE" sz="2400" dirty="0" err="1" smtClean="0"/>
              <a:t>Sainctelettesquare</a:t>
            </a:r>
            <a:r>
              <a:rPr lang="nl-BE" sz="2400" dirty="0" smtClean="0"/>
              <a:t> 17</a:t>
            </a:r>
          </a:p>
          <a:p>
            <a:pPr algn="ctr"/>
            <a:r>
              <a:rPr lang="nl-BE" sz="2400" dirty="0" smtClean="0"/>
              <a:t>1000 Brussel</a:t>
            </a:r>
          </a:p>
          <a:p>
            <a:pPr algn="ctr"/>
            <a:r>
              <a:rPr lang="nl-BE" sz="2400" dirty="0" smtClean="0"/>
              <a:t>02/203.92.06</a:t>
            </a:r>
          </a:p>
          <a:p>
            <a:pPr algn="ctr"/>
            <a:r>
              <a:rPr lang="nl-BE" sz="2400" dirty="0" smtClean="0"/>
              <a:t>info@stepp.be</a:t>
            </a:r>
          </a:p>
          <a:p>
            <a:pPr algn="ctr"/>
            <a:r>
              <a:rPr lang="nl-BE" sz="2400" dirty="0" smtClean="0"/>
              <a:t>www.stepp.be</a:t>
            </a:r>
          </a:p>
          <a:p>
            <a:pPr algn="ctr"/>
            <a:r>
              <a:rPr lang="nl-BE" sz="2400" dirty="0" smtClean="0"/>
              <a:t>@</a:t>
            </a:r>
            <a:r>
              <a:rPr lang="nl-BE" sz="2400" dirty="0" err="1" smtClean="0"/>
              <a:t>steppvzw</a:t>
            </a:r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422391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6" grpId="0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6123</TotalTime>
  <Words>542</Words>
  <Application>Microsoft Office PowerPoint</Application>
  <PresentationFormat>Diavoorstelling (4:3)</PresentationFormat>
  <Paragraphs>171</Paragraphs>
  <Slides>29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29</vt:i4>
      </vt:variant>
    </vt:vector>
  </HeadingPairs>
  <TitlesOfParts>
    <vt:vector size="36" baseType="lpstr">
      <vt:lpstr>Arial</vt:lpstr>
      <vt:lpstr>Symbol</vt:lpstr>
      <vt:lpstr>Wingdings 3</vt:lpstr>
      <vt:lpstr>Calibri</vt:lpstr>
      <vt:lpstr>Wingdings</vt:lpstr>
      <vt:lpstr>Times New Roman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Bert Moerman</dc:creator>
  <cp:lastModifiedBy>Bert Moerman</cp:lastModifiedBy>
  <cp:revision>204</cp:revision>
  <dcterms:created xsi:type="dcterms:W3CDTF">2012-06-02T21:08:15Z</dcterms:created>
  <dcterms:modified xsi:type="dcterms:W3CDTF">2018-06-15T05:50:29Z</dcterms:modified>
</cp:coreProperties>
</file>